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0" r:id="rId3"/>
    <p:sldId id="257" r:id="rId4"/>
    <p:sldId id="258" r:id="rId5"/>
    <p:sldId id="264" r:id="rId6"/>
    <p:sldId id="265" r:id="rId7"/>
    <p:sldId id="266" r:id="rId8"/>
    <p:sldId id="259" r:id="rId9"/>
    <p:sldId id="260" r:id="rId10"/>
    <p:sldId id="261" r:id="rId11"/>
    <p:sldId id="262" r:id="rId12"/>
    <p:sldId id="263" r:id="rId13"/>
    <p:sldId id="268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117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9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ACC77-9C03-4AD9-BF40-7B0790C9BD7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DA50AF9-8EA7-4377-A9CB-A2A1C81F0D25}">
      <dgm:prSet/>
      <dgm:spPr/>
      <dgm:t>
        <a:bodyPr/>
        <a:lstStyle/>
        <a:p>
          <a:r>
            <a:rPr lang="uk-UA" dirty="0"/>
            <a:t>Внутрішня напруга.</a:t>
          </a:r>
          <a:endParaRPr lang="en-US" dirty="0"/>
        </a:p>
      </dgm:t>
    </dgm:pt>
    <dgm:pt modelId="{BF52B233-9E81-4C4F-BEAF-2A4F01478AD4}" type="parTrans" cxnId="{466E65CB-963A-4DC4-B5A1-E8AF1F0D547F}">
      <dgm:prSet/>
      <dgm:spPr/>
      <dgm:t>
        <a:bodyPr/>
        <a:lstStyle/>
        <a:p>
          <a:endParaRPr lang="en-US"/>
        </a:p>
      </dgm:t>
    </dgm:pt>
    <dgm:pt modelId="{9B2E0534-EF5D-4372-9070-5F86D799723D}" type="sibTrans" cxnId="{466E65CB-963A-4DC4-B5A1-E8AF1F0D547F}">
      <dgm:prSet/>
      <dgm:spPr/>
      <dgm:t>
        <a:bodyPr/>
        <a:lstStyle/>
        <a:p>
          <a:endParaRPr lang="en-US"/>
        </a:p>
      </dgm:t>
    </dgm:pt>
    <dgm:pt modelId="{943007E3-D17F-4FC1-8D25-628DCF6D7E16}">
      <dgm:prSet/>
      <dgm:spPr/>
      <dgm:t>
        <a:bodyPr/>
        <a:lstStyle/>
        <a:p>
          <a:r>
            <a:rPr lang="uk-UA" dirty="0"/>
            <a:t>Невпевненість у власних силах.</a:t>
          </a:r>
          <a:endParaRPr lang="en-US" dirty="0"/>
        </a:p>
      </dgm:t>
    </dgm:pt>
    <dgm:pt modelId="{8227CAEB-0BB4-4AD6-BC3F-4696C3C942FA}" type="parTrans" cxnId="{B04BC7CC-6245-4EFD-B17D-5CBC4B1F0313}">
      <dgm:prSet/>
      <dgm:spPr/>
      <dgm:t>
        <a:bodyPr/>
        <a:lstStyle/>
        <a:p>
          <a:endParaRPr lang="en-US"/>
        </a:p>
      </dgm:t>
    </dgm:pt>
    <dgm:pt modelId="{6E115E12-B047-4995-8ADF-05C1E3BCD2FA}" type="sibTrans" cxnId="{B04BC7CC-6245-4EFD-B17D-5CBC4B1F0313}">
      <dgm:prSet/>
      <dgm:spPr/>
      <dgm:t>
        <a:bodyPr/>
        <a:lstStyle/>
        <a:p>
          <a:endParaRPr lang="en-US"/>
        </a:p>
      </dgm:t>
    </dgm:pt>
    <dgm:pt modelId="{50C32489-2067-492F-A5C9-2A55ABD2B14A}">
      <dgm:prSet/>
      <dgm:spPr/>
      <dgm:t>
        <a:bodyPr/>
        <a:lstStyle/>
        <a:p>
          <a:r>
            <a:rPr lang="uk-UA" dirty="0"/>
            <a:t>Емоційна перенасиченість подіями.</a:t>
          </a:r>
          <a:endParaRPr lang="en-US" dirty="0"/>
        </a:p>
      </dgm:t>
    </dgm:pt>
    <dgm:pt modelId="{0AB126E8-05A8-4060-9A41-B2C4378685AC}" type="parTrans" cxnId="{FDB495EC-A4B1-4E02-9F9D-587F78A851FF}">
      <dgm:prSet/>
      <dgm:spPr/>
      <dgm:t>
        <a:bodyPr/>
        <a:lstStyle/>
        <a:p>
          <a:endParaRPr lang="en-US"/>
        </a:p>
      </dgm:t>
    </dgm:pt>
    <dgm:pt modelId="{7EA4AC54-42E2-4376-BDF8-7840E1377861}" type="sibTrans" cxnId="{FDB495EC-A4B1-4E02-9F9D-587F78A851FF}">
      <dgm:prSet/>
      <dgm:spPr/>
      <dgm:t>
        <a:bodyPr/>
        <a:lstStyle/>
        <a:p>
          <a:endParaRPr lang="en-US"/>
        </a:p>
      </dgm:t>
    </dgm:pt>
    <dgm:pt modelId="{2A9E8047-6468-42C5-A527-79BFBB96BA2D}">
      <dgm:prSet/>
      <dgm:spPr/>
      <dgm:t>
        <a:bodyPr/>
        <a:lstStyle/>
        <a:p>
          <a:r>
            <a:rPr lang="uk-UA" dirty="0"/>
            <a:t>Труднощі зосередження.</a:t>
          </a:r>
          <a:endParaRPr lang="en-US" dirty="0"/>
        </a:p>
      </dgm:t>
    </dgm:pt>
    <dgm:pt modelId="{43D36AC3-123C-4885-9AD0-C4E994A0F0FB}" type="parTrans" cxnId="{5604CEF9-7C46-413A-8E97-0BEFD5790422}">
      <dgm:prSet/>
      <dgm:spPr/>
      <dgm:t>
        <a:bodyPr/>
        <a:lstStyle/>
        <a:p>
          <a:endParaRPr lang="en-US"/>
        </a:p>
      </dgm:t>
    </dgm:pt>
    <dgm:pt modelId="{B137F79A-8741-45AB-B269-BE0014C0DF7A}" type="sibTrans" cxnId="{5604CEF9-7C46-413A-8E97-0BEFD5790422}">
      <dgm:prSet/>
      <dgm:spPr/>
      <dgm:t>
        <a:bodyPr/>
        <a:lstStyle/>
        <a:p>
          <a:endParaRPr lang="en-US"/>
        </a:p>
      </dgm:t>
    </dgm:pt>
    <dgm:pt modelId="{2307BE53-DAA3-467D-8215-1D3C3C118D7B}">
      <dgm:prSet/>
      <dgm:spPr/>
      <dgm:t>
        <a:bodyPr/>
        <a:lstStyle/>
        <a:p>
          <a:r>
            <a:rPr lang="uk-UA" dirty="0"/>
            <a:t>Підвищена тривожність та порушення сну.</a:t>
          </a:r>
          <a:endParaRPr lang="en-US" dirty="0"/>
        </a:p>
      </dgm:t>
    </dgm:pt>
    <dgm:pt modelId="{D7B65731-E6D3-4FA5-9805-122C568419D9}" type="parTrans" cxnId="{6764890A-7BB9-4E77-A8EA-32E278A43541}">
      <dgm:prSet/>
      <dgm:spPr/>
      <dgm:t>
        <a:bodyPr/>
        <a:lstStyle/>
        <a:p>
          <a:endParaRPr lang="en-US"/>
        </a:p>
      </dgm:t>
    </dgm:pt>
    <dgm:pt modelId="{C17081C1-C27F-4BBB-9522-871670CF04BB}" type="sibTrans" cxnId="{6764890A-7BB9-4E77-A8EA-32E278A43541}">
      <dgm:prSet/>
      <dgm:spPr/>
      <dgm:t>
        <a:bodyPr/>
        <a:lstStyle/>
        <a:p>
          <a:endParaRPr lang="en-US"/>
        </a:p>
      </dgm:t>
    </dgm:pt>
    <dgm:pt modelId="{80E872EF-CC1A-4959-9069-26322EA9FBE1}">
      <dgm:prSet/>
      <dgm:spPr/>
      <dgm:t>
        <a:bodyPr/>
        <a:lstStyle/>
        <a:p>
          <a:r>
            <a:rPr lang="uk-UA" dirty="0"/>
            <a:t>Перегляд власної самооцінки.</a:t>
          </a:r>
          <a:endParaRPr lang="en-US" dirty="0"/>
        </a:p>
      </dgm:t>
    </dgm:pt>
    <dgm:pt modelId="{AF566EC8-CCE9-463D-9C8D-7A95AA067F38}" type="parTrans" cxnId="{F59A8F4C-BD32-4D46-B70B-04A9B33DDE93}">
      <dgm:prSet/>
      <dgm:spPr/>
      <dgm:t>
        <a:bodyPr/>
        <a:lstStyle/>
        <a:p>
          <a:endParaRPr lang="en-US"/>
        </a:p>
      </dgm:t>
    </dgm:pt>
    <dgm:pt modelId="{287F09E2-467E-4CDE-87D2-6BEB2C47AB64}" type="sibTrans" cxnId="{F59A8F4C-BD32-4D46-B70B-04A9B33DDE93}">
      <dgm:prSet/>
      <dgm:spPr/>
      <dgm:t>
        <a:bodyPr/>
        <a:lstStyle/>
        <a:p>
          <a:endParaRPr lang="en-US"/>
        </a:p>
      </dgm:t>
    </dgm:pt>
    <dgm:pt modelId="{785D6CF2-9B41-48A9-A18A-F46E476905D3}">
      <dgm:prSet/>
      <dgm:spPr/>
      <dgm:t>
        <a:bodyPr/>
        <a:lstStyle/>
        <a:p>
          <a:r>
            <a:rPr lang="uk-UA" dirty="0"/>
            <a:t>В деяких випадках спостерігається.</a:t>
          </a:r>
          <a:endParaRPr lang="en-US" dirty="0"/>
        </a:p>
      </dgm:t>
    </dgm:pt>
    <dgm:pt modelId="{D937E703-09F8-41F2-9EAC-BDF7B29BB378}" type="parTrans" cxnId="{9BAD5186-71DA-4297-AB88-C11884AF5E88}">
      <dgm:prSet/>
      <dgm:spPr/>
      <dgm:t>
        <a:bodyPr/>
        <a:lstStyle/>
        <a:p>
          <a:endParaRPr lang="en-US"/>
        </a:p>
      </dgm:t>
    </dgm:pt>
    <dgm:pt modelId="{F979ACB7-F897-47EE-9FDD-CEC8CF098204}" type="sibTrans" cxnId="{9BAD5186-71DA-4297-AB88-C11884AF5E88}">
      <dgm:prSet/>
      <dgm:spPr/>
      <dgm:t>
        <a:bodyPr/>
        <a:lstStyle/>
        <a:p>
          <a:endParaRPr lang="en-US"/>
        </a:p>
      </dgm:t>
    </dgm:pt>
    <dgm:pt modelId="{6EE6F731-7F97-4874-A429-15B43D76F868}">
      <dgm:prSet custT="1"/>
      <dgm:spPr/>
      <dgm:t>
        <a:bodyPr/>
        <a:lstStyle/>
        <a:p>
          <a:r>
            <a:rPr lang="uk-UA" sz="2400" dirty="0"/>
            <a:t>Стресовий або кризовий стан.</a:t>
          </a:r>
          <a:endParaRPr lang="en-US" sz="2400" dirty="0"/>
        </a:p>
      </dgm:t>
    </dgm:pt>
    <dgm:pt modelId="{72BA4DBC-A98A-4FA6-A67C-B7C66260161E}" type="parTrans" cxnId="{46D59F8E-983C-47A7-98B3-8773AB4F9157}">
      <dgm:prSet/>
      <dgm:spPr/>
      <dgm:t>
        <a:bodyPr/>
        <a:lstStyle/>
        <a:p>
          <a:endParaRPr lang="en-US"/>
        </a:p>
      </dgm:t>
    </dgm:pt>
    <dgm:pt modelId="{9BDE047C-5356-4FDF-BD70-9B7D9512EA48}" type="sibTrans" cxnId="{46D59F8E-983C-47A7-98B3-8773AB4F9157}">
      <dgm:prSet/>
      <dgm:spPr/>
      <dgm:t>
        <a:bodyPr/>
        <a:lstStyle/>
        <a:p>
          <a:endParaRPr lang="en-US"/>
        </a:p>
      </dgm:t>
    </dgm:pt>
    <dgm:pt modelId="{F5772EB7-3610-488E-B667-0519587789F6}" type="pres">
      <dgm:prSet presAssocID="{6F4ACC77-9C03-4AD9-BF40-7B0790C9BD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BA63E1-F0FB-4527-8C05-125229EDCC3C}" type="pres">
      <dgm:prSet presAssocID="{3DA50AF9-8EA7-4377-A9CB-A2A1C81F0D25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A689A-3819-4B7D-ABE0-EF91D900B8DB}" type="pres">
      <dgm:prSet presAssocID="{9B2E0534-EF5D-4372-9070-5F86D799723D}" presName="spacer" presStyleCnt="0"/>
      <dgm:spPr/>
    </dgm:pt>
    <dgm:pt modelId="{F83B7C42-06CC-4EF6-87E2-032C8A14E141}" type="pres">
      <dgm:prSet presAssocID="{943007E3-D17F-4FC1-8D25-628DCF6D7E16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A0334-C985-4F82-90B1-9ED9AA2EF56C}" type="pres">
      <dgm:prSet presAssocID="{6E115E12-B047-4995-8ADF-05C1E3BCD2FA}" presName="spacer" presStyleCnt="0"/>
      <dgm:spPr/>
    </dgm:pt>
    <dgm:pt modelId="{C995C6B4-0AE8-4E5A-B7D7-7DD1C8B3F396}" type="pres">
      <dgm:prSet presAssocID="{50C32489-2067-492F-A5C9-2A55ABD2B14A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5C4A3-1B7A-4CB4-A89A-B37EEB6D1F10}" type="pres">
      <dgm:prSet presAssocID="{7EA4AC54-42E2-4376-BDF8-7840E1377861}" presName="spacer" presStyleCnt="0"/>
      <dgm:spPr/>
    </dgm:pt>
    <dgm:pt modelId="{7B9665E3-72A0-4449-959E-07F22985895C}" type="pres">
      <dgm:prSet presAssocID="{2A9E8047-6468-42C5-A527-79BFBB96BA2D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ED9A2-B0FC-419E-9D4E-577A36595CE0}" type="pres">
      <dgm:prSet presAssocID="{B137F79A-8741-45AB-B269-BE0014C0DF7A}" presName="spacer" presStyleCnt="0"/>
      <dgm:spPr/>
    </dgm:pt>
    <dgm:pt modelId="{E9883E1E-552E-4BFE-B5B5-25FEDB09B8A8}" type="pres">
      <dgm:prSet presAssocID="{2307BE53-DAA3-467D-8215-1D3C3C118D7B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A6CDF-B48A-4358-A3C3-9D6732BB9DE2}" type="pres">
      <dgm:prSet presAssocID="{C17081C1-C27F-4BBB-9522-871670CF04BB}" presName="spacer" presStyleCnt="0"/>
      <dgm:spPr/>
    </dgm:pt>
    <dgm:pt modelId="{A234FCD4-87C3-4149-9449-911C7182036A}" type="pres">
      <dgm:prSet presAssocID="{80E872EF-CC1A-4959-9069-26322EA9FBE1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41150-2D45-4ADD-A7B5-D59C34BBA83D}" type="pres">
      <dgm:prSet presAssocID="{287F09E2-467E-4CDE-87D2-6BEB2C47AB64}" presName="spacer" presStyleCnt="0"/>
      <dgm:spPr/>
    </dgm:pt>
    <dgm:pt modelId="{12F2EAF7-EEAB-414F-B3FC-9A3E76029F24}" type="pres">
      <dgm:prSet presAssocID="{785D6CF2-9B41-48A9-A18A-F46E476905D3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C0AA3-EBBA-4A94-B0A0-8AF97C7DE13F}" type="pres">
      <dgm:prSet presAssocID="{F979ACB7-F897-47EE-9FDD-CEC8CF098204}" presName="spacer" presStyleCnt="0"/>
      <dgm:spPr/>
    </dgm:pt>
    <dgm:pt modelId="{1816DA22-5001-4733-8372-14E7140FAF54}" type="pres">
      <dgm:prSet presAssocID="{6EE6F731-7F97-4874-A429-15B43D76F868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64890A-7BB9-4E77-A8EA-32E278A43541}" srcId="{6F4ACC77-9C03-4AD9-BF40-7B0790C9BD71}" destId="{2307BE53-DAA3-467D-8215-1D3C3C118D7B}" srcOrd="4" destOrd="0" parTransId="{D7B65731-E6D3-4FA5-9805-122C568419D9}" sibTransId="{C17081C1-C27F-4BBB-9522-871670CF04BB}"/>
    <dgm:cxn modelId="{87FD2EA5-0FFD-421F-A179-BB66A5FD5474}" type="presOf" srcId="{80E872EF-CC1A-4959-9069-26322EA9FBE1}" destId="{A234FCD4-87C3-4149-9449-911C7182036A}" srcOrd="0" destOrd="0" presId="urn:microsoft.com/office/officeart/2005/8/layout/vList2"/>
    <dgm:cxn modelId="{426362A4-60D0-4C35-9D8B-E99059EA15FD}" type="presOf" srcId="{785D6CF2-9B41-48A9-A18A-F46E476905D3}" destId="{12F2EAF7-EEAB-414F-B3FC-9A3E76029F24}" srcOrd="0" destOrd="0" presId="urn:microsoft.com/office/officeart/2005/8/layout/vList2"/>
    <dgm:cxn modelId="{FDB495EC-A4B1-4E02-9F9D-587F78A851FF}" srcId="{6F4ACC77-9C03-4AD9-BF40-7B0790C9BD71}" destId="{50C32489-2067-492F-A5C9-2A55ABD2B14A}" srcOrd="2" destOrd="0" parTransId="{0AB126E8-05A8-4060-9A41-B2C4378685AC}" sibTransId="{7EA4AC54-42E2-4376-BDF8-7840E1377861}"/>
    <dgm:cxn modelId="{466E65CB-963A-4DC4-B5A1-E8AF1F0D547F}" srcId="{6F4ACC77-9C03-4AD9-BF40-7B0790C9BD71}" destId="{3DA50AF9-8EA7-4377-A9CB-A2A1C81F0D25}" srcOrd="0" destOrd="0" parTransId="{BF52B233-9E81-4C4F-BEAF-2A4F01478AD4}" sibTransId="{9B2E0534-EF5D-4372-9070-5F86D799723D}"/>
    <dgm:cxn modelId="{BDA33FB3-28DF-4A1E-8260-0D9C5B5BACB2}" type="presOf" srcId="{2307BE53-DAA3-467D-8215-1D3C3C118D7B}" destId="{E9883E1E-552E-4BFE-B5B5-25FEDB09B8A8}" srcOrd="0" destOrd="0" presId="urn:microsoft.com/office/officeart/2005/8/layout/vList2"/>
    <dgm:cxn modelId="{3D00ADC8-7209-4984-A782-0919C646481A}" type="presOf" srcId="{3DA50AF9-8EA7-4377-A9CB-A2A1C81F0D25}" destId="{80BA63E1-F0FB-4527-8C05-125229EDCC3C}" srcOrd="0" destOrd="0" presId="urn:microsoft.com/office/officeart/2005/8/layout/vList2"/>
    <dgm:cxn modelId="{71E1F221-D463-415C-A73D-6DD7ACF2CD4F}" type="presOf" srcId="{50C32489-2067-492F-A5C9-2A55ABD2B14A}" destId="{C995C6B4-0AE8-4E5A-B7D7-7DD1C8B3F396}" srcOrd="0" destOrd="0" presId="urn:microsoft.com/office/officeart/2005/8/layout/vList2"/>
    <dgm:cxn modelId="{7EA0C636-95AA-45CB-93A7-4297BC2389F8}" type="presOf" srcId="{6EE6F731-7F97-4874-A429-15B43D76F868}" destId="{1816DA22-5001-4733-8372-14E7140FAF54}" srcOrd="0" destOrd="0" presId="urn:microsoft.com/office/officeart/2005/8/layout/vList2"/>
    <dgm:cxn modelId="{BDF3A4CC-E75C-40D7-9F1E-CEF5210049BB}" type="presOf" srcId="{6F4ACC77-9C03-4AD9-BF40-7B0790C9BD71}" destId="{F5772EB7-3610-488E-B667-0519587789F6}" srcOrd="0" destOrd="0" presId="urn:microsoft.com/office/officeart/2005/8/layout/vList2"/>
    <dgm:cxn modelId="{5604CEF9-7C46-413A-8E97-0BEFD5790422}" srcId="{6F4ACC77-9C03-4AD9-BF40-7B0790C9BD71}" destId="{2A9E8047-6468-42C5-A527-79BFBB96BA2D}" srcOrd="3" destOrd="0" parTransId="{43D36AC3-123C-4885-9AD0-C4E994A0F0FB}" sibTransId="{B137F79A-8741-45AB-B269-BE0014C0DF7A}"/>
    <dgm:cxn modelId="{9BAD5186-71DA-4297-AB88-C11884AF5E88}" srcId="{6F4ACC77-9C03-4AD9-BF40-7B0790C9BD71}" destId="{785D6CF2-9B41-48A9-A18A-F46E476905D3}" srcOrd="6" destOrd="0" parTransId="{D937E703-09F8-41F2-9EAC-BDF7B29BB378}" sibTransId="{F979ACB7-F897-47EE-9FDD-CEC8CF098204}"/>
    <dgm:cxn modelId="{46D59F8E-983C-47A7-98B3-8773AB4F9157}" srcId="{6F4ACC77-9C03-4AD9-BF40-7B0790C9BD71}" destId="{6EE6F731-7F97-4874-A429-15B43D76F868}" srcOrd="7" destOrd="0" parTransId="{72BA4DBC-A98A-4FA6-A67C-B7C66260161E}" sibTransId="{9BDE047C-5356-4FDF-BD70-9B7D9512EA48}"/>
    <dgm:cxn modelId="{B04BC7CC-6245-4EFD-B17D-5CBC4B1F0313}" srcId="{6F4ACC77-9C03-4AD9-BF40-7B0790C9BD71}" destId="{943007E3-D17F-4FC1-8D25-628DCF6D7E16}" srcOrd="1" destOrd="0" parTransId="{8227CAEB-0BB4-4AD6-BC3F-4696C3C942FA}" sibTransId="{6E115E12-B047-4995-8ADF-05C1E3BCD2FA}"/>
    <dgm:cxn modelId="{20A3839D-5E24-4378-8466-D3CCC744134B}" type="presOf" srcId="{2A9E8047-6468-42C5-A527-79BFBB96BA2D}" destId="{7B9665E3-72A0-4449-959E-07F22985895C}" srcOrd="0" destOrd="0" presId="urn:microsoft.com/office/officeart/2005/8/layout/vList2"/>
    <dgm:cxn modelId="{F59A8F4C-BD32-4D46-B70B-04A9B33DDE93}" srcId="{6F4ACC77-9C03-4AD9-BF40-7B0790C9BD71}" destId="{80E872EF-CC1A-4959-9069-26322EA9FBE1}" srcOrd="5" destOrd="0" parTransId="{AF566EC8-CCE9-463D-9C8D-7A95AA067F38}" sibTransId="{287F09E2-467E-4CDE-87D2-6BEB2C47AB64}"/>
    <dgm:cxn modelId="{8AF0AB09-FBB1-407A-9D3A-0EFF4D9D0D7A}" type="presOf" srcId="{943007E3-D17F-4FC1-8D25-628DCF6D7E16}" destId="{F83B7C42-06CC-4EF6-87E2-032C8A14E141}" srcOrd="0" destOrd="0" presId="urn:microsoft.com/office/officeart/2005/8/layout/vList2"/>
    <dgm:cxn modelId="{0D543C99-C50E-4C79-8FCD-514BF46281F5}" type="presParOf" srcId="{F5772EB7-3610-488E-B667-0519587789F6}" destId="{80BA63E1-F0FB-4527-8C05-125229EDCC3C}" srcOrd="0" destOrd="0" presId="urn:microsoft.com/office/officeart/2005/8/layout/vList2"/>
    <dgm:cxn modelId="{D2BA6A8B-E78D-45DF-90D5-84364C43D136}" type="presParOf" srcId="{F5772EB7-3610-488E-B667-0519587789F6}" destId="{B82A689A-3819-4B7D-ABE0-EF91D900B8DB}" srcOrd="1" destOrd="0" presId="urn:microsoft.com/office/officeart/2005/8/layout/vList2"/>
    <dgm:cxn modelId="{5CFF5D7B-729C-4D7E-8AA9-BAEF5B64B3A0}" type="presParOf" srcId="{F5772EB7-3610-488E-B667-0519587789F6}" destId="{F83B7C42-06CC-4EF6-87E2-032C8A14E141}" srcOrd="2" destOrd="0" presId="urn:microsoft.com/office/officeart/2005/8/layout/vList2"/>
    <dgm:cxn modelId="{09DA9475-9F53-40D5-85A0-83FA705D3F2F}" type="presParOf" srcId="{F5772EB7-3610-488E-B667-0519587789F6}" destId="{66AA0334-C985-4F82-90B1-9ED9AA2EF56C}" srcOrd="3" destOrd="0" presId="urn:microsoft.com/office/officeart/2005/8/layout/vList2"/>
    <dgm:cxn modelId="{6D48CE81-0CBD-44CA-B666-742F2F81605B}" type="presParOf" srcId="{F5772EB7-3610-488E-B667-0519587789F6}" destId="{C995C6B4-0AE8-4E5A-B7D7-7DD1C8B3F396}" srcOrd="4" destOrd="0" presId="urn:microsoft.com/office/officeart/2005/8/layout/vList2"/>
    <dgm:cxn modelId="{A0AC895D-30D1-4E31-B149-9215FB11E932}" type="presParOf" srcId="{F5772EB7-3610-488E-B667-0519587789F6}" destId="{6F85C4A3-1B7A-4CB4-A89A-B37EEB6D1F10}" srcOrd="5" destOrd="0" presId="urn:microsoft.com/office/officeart/2005/8/layout/vList2"/>
    <dgm:cxn modelId="{BB8333D3-6D29-418F-9815-0DC546363AA4}" type="presParOf" srcId="{F5772EB7-3610-488E-B667-0519587789F6}" destId="{7B9665E3-72A0-4449-959E-07F22985895C}" srcOrd="6" destOrd="0" presId="urn:microsoft.com/office/officeart/2005/8/layout/vList2"/>
    <dgm:cxn modelId="{31934092-BA39-483A-8E84-B3F468F7A915}" type="presParOf" srcId="{F5772EB7-3610-488E-B667-0519587789F6}" destId="{1E1ED9A2-B0FC-419E-9D4E-577A36595CE0}" srcOrd="7" destOrd="0" presId="urn:microsoft.com/office/officeart/2005/8/layout/vList2"/>
    <dgm:cxn modelId="{70CAD611-8A91-4C12-BA50-8BFFC8DAF208}" type="presParOf" srcId="{F5772EB7-3610-488E-B667-0519587789F6}" destId="{E9883E1E-552E-4BFE-B5B5-25FEDB09B8A8}" srcOrd="8" destOrd="0" presId="urn:microsoft.com/office/officeart/2005/8/layout/vList2"/>
    <dgm:cxn modelId="{82E02602-FF50-4DE7-8874-82518E44932A}" type="presParOf" srcId="{F5772EB7-3610-488E-B667-0519587789F6}" destId="{F8DA6CDF-B48A-4358-A3C3-9D6732BB9DE2}" srcOrd="9" destOrd="0" presId="urn:microsoft.com/office/officeart/2005/8/layout/vList2"/>
    <dgm:cxn modelId="{EE30CCFA-CA6C-4FA7-B02D-4066AAE1D173}" type="presParOf" srcId="{F5772EB7-3610-488E-B667-0519587789F6}" destId="{A234FCD4-87C3-4149-9449-911C7182036A}" srcOrd="10" destOrd="0" presId="urn:microsoft.com/office/officeart/2005/8/layout/vList2"/>
    <dgm:cxn modelId="{B94B4501-4693-4AC5-9B1B-37BDCC58279B}" type="presParOf" srcId="{F5772EB7-3610-488E-B667-0519587789F6}" destId="{E6141150-2D45-4ADD-A7B5-D59C34BBA83D}" srcOrd="11" destOrd="0" presId="urn:microsoft.com/office/officeart/2005/8/layout/vList2"/>
    <dgm:cxn modelId="{AE8945DA-1260-4D51-9068-8078DD43B42F}" type="presParOf" srcId="{F5772EB7-3610-488E-B667-0519587789F6}" destId="{12F2EAF7-EEAB-414F-B3FC-9A3E76029F24}" srcOrd="12" destOrd="0" presId="urn:microsoft.com/office/officeart/2005/8/layout/vList2"/>
    <dgm:cxn modelId="{B94A6263-9745-452B-A234-240F545F4A36}" type="presParOf" srcId="{F5772EB7-3610-488E-B667-0519587789F6}" destId="{718C0AA3-EBBA-4A94-B0A0-8AF97C7DE13F}" srcOrd="13" destOrd="0" presId="urn:microsoft.com/office/officeart/2005/8/layout/vList2"/>
    <dgm:cxn modelId="{CA81A081-5F56-41C4-9FAA-1821D753A813}" type="presParOf" srcId="{F5772EB7-3610-488E-B667-0519587789F6}" destId="{1816DA22-5001-4733-8372-14E7140FAF5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A63E1-F0FB-4527-8C05-125229EDCC3C}">
      <dsp:nvSpPr>
        <dsp:cNvPr id="0" name=""/>
        <dsp:cNvSpPr/>
      </dsp:nvSpPr>
      <dsp:spPr>
        <a:xfrm>
          <a:off x="0" y="329786"/>
          <a:ext cx="5349082" cy="5557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Внутрішня напруга.</a:t>
          </a:r>
          <a:endParaRPr lang="en-US" sz="2000" kern="1200" dirty="0"/>
        </a:p>
      </dsp:txBody>
      <dsp:txXfrm>
        <a:off x="27129" y="356915"/>
        <a:ext cx="5294824" cy="501492"/>
      </dsp:txXfrm>
    </dsp:sp>
    <dsp:sp modelId="{F83B7C42-06CC-4EF6-87E2-032C8A14E141}">
      <dsp:nvSpPr>
        <dsp:cNvPr id="0" name=""/>
        <dsp:cNvSpPr/>
      </dsp:nvSpPr>
      <dsp:spPr>
        <a:xfrm>
          <a:off x="0" y="943136"/>
          <a:ext cx="5349082" cy="555750"/>
        </a:xfrm>
        <a:prstGeom prst="roundRect">
          <a:avLst/>
        </a:prstGeom>
        <a:gradFill rotWithShape="0">
          <a:gsLst>
            <a:gs pos="0">
              <a:schemeClr val="accent2">
                <a:hueOff val="-423469"/>
                <a:satOff val="2029"/>
                <a:lumOff val="1877"/>
                <a:alphaOff val="0"/>
                <a:tint val="96000"/>
                <a:lumMod val="100000"/>
              </a:schemeClr>
            </a:gs>
            <a:gs pos="78000">
              <a:schemeClr val="accent2">
                <a:hueOff val="-423469"/>
                <a:satOff val="2029"/>
                <a:lumOff val="187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Невпевненість у власних силах.</a:t>
          </a:r>
          <a:endParaRPr lang="en-US" sz="2000" kern="1200" dirty="0"/>
        </a:p>
      </dsp:txBody>
      <dsp:txXfrm>
        <a:off x="27129" y="970265"/>
        <a:ext cx="5294824" cy="501492"/>
      </dsp:txXfrm>
    </dsp:sp>
    <dsp:sp modelId="{C995C6B4-0AE8-4E5A-B7D7-7DD1C8B3F396}">
      <dsp:nvSpPr>
        <dsp:cNvPr id="0" name=""/>
        <dsp:cNvSpPr/>
      </dsp:nvSpPr>
      <dsp:spPr>
        <a:xfrm>
          <a:off x="0" y="1556486"/>
          <a:ext cx="5349082" cy="555750"/>
        </a:xfrm>
        <a:prstGeom prst="roundRect">
          <a:avLst/>
        </a:prstGeom>
        <a:gradFill rotWithShape="0">
          <a:gsLst>
            <a:gs pos="0">
              <a:schemeClr val="accent2">
                <a:hueOff val="-846939"/>
                <a:satOff val="4057"/>
                <a:lumOff val="3753"/>
                <a:alphaOff val="0"/>
                <a:tint val="96000"/>
                <a:lumMod val="100000"/>
              </a:schemeClr>
            </a:gs>
            <a:gs pos="78000">
              <a:schemeClr val="accent2">
                <a:hueOff val="-846939"/>
                <a:satOff val="4057"/>
                <a:lumOff val="37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Емоційна перенасиченість подіями.</a:t>
          </a:r>
          <a:endParaRPr lang="en-US" sz="2000" kern="1200" dirty="0"/>
        </a:p>
      </dsp:txBody>
      <dsp:txXfrm>
        <a:off x="27129" y="1583615"/>
        <a:ext cx="5294824" cy="501492"/>
      </dsp:txXfrm>
    </dsp:sp>
    <dsp:sp modelId="{7B9665E3-72A0-4449-959E-07F22985895C}">
      <dsp:nvSpPr>
        <dsp:cNvPr id="0" name=""/>
        <dsp:cNvSpPr/>
      </dsp:nvSpPr>
      <dsp:spPr>
        <a:xfrm>
          <a:off x="0" y="2169836"/>
          <a:ext cx="5349082" cy="555750"/>
        </a:xfrm>
        <a:prstGeom prst="roundRect">
          <a:avLst/>
        </a:prstGeom>
        <a:gradFill rotWithShape="0">
          <a:gsLst>
            <a:gs pos="0">
              <a:schemeClr val="accent2">
                <a:hueOff val="-1270408"/>
                <a:satOff val="6086"/>
                <a:lumOff val="5630"/>
                <a:alphaOff val="0"/>
                <a:tint val="96000"/>
                <a:lumMod val="100000"/>
              </a:schemeClr>
            </a:gs>
            <a:gs pos="78000">
              <a:schemeClr val="accent2">
                <a:hueOff val="-1270408"/>
                <a:satOff val="6086"/>
                <a:lumOff val="563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Труднощі зосередження.</a:t>
          </a:r>
          <a:endParaRPr lang="en-US" sz="2000" kern="1200" dirty="0"/>
        </a:p>
      </dsp:txBody>
      <dsp:txXfrm>
        <a:off x="27129" y="2196965"/>
        <a:ext cx="5294824" cy="501492"/>
      </dsp:txXfrm>
    </dsp:sp>
    <dsp:sp modelId="{E9883E1E-552E-4BFE-B5B5-25FEDB09B8A8}">
      <dsp:nvSpPr>
        <dsp:cNvPr id="0" name=""/>
        <dsp:cNvSpPr/>
      </dsp:nvSpPr>
      <dsp:spPr>
        <a:xfrm>
          <a:off x="0" y="2783186"/>
          <a:ext cx="5349082" cy="555750"/>
        </a:xfrm>
        <a:prstGeom prst="roundRect">
          <a:avLst/>
        </a:prstGeom>
        <a:gradFill rotWithShape="0">
          <a:gsLst>
            <a:gs pos="0">
              <a:schemeClr val="accent2">
                <a:hueOff val="-1693877"/>
                <a:satOff val="8114"/>
                <a:lumOff val="7507"/>
                <a:alphaOff val="0"/>
                <a:tint val="96000"/>
                <a:lumMod val="100000"/>
              </a:schemeClr>
            </a:gs>
            <a:gs pos="78000">
              <a:schemeClr val="accent2">
                <a:hueOff val="-1693877"/>
                <a:satOff val="8114"/>
                <a:lumOff val="750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Підвищена тривожність та порушення сну.</a:t>
          </a:r>
          <a:endParaRPr lang="en-US" sz="2000" kern="1200" dirty="0"/>
        </a:p>
      </dsp:txBody>
      <dsp:txXfrm>
        <a:off x="27129" y="2810315"/>
        <a:ext cx="5294824" cy="501492"/>
      </dsp:txXfrm>
    </dsp:sp>
    <dsp:sp modelId="{A234FCD4-87C3-4149-9449-911C7182036A}">
      <dsp:nvSpPr>
        <dsp:cNvPr id="0" name=""/>
        <dsp:cNvSpPr/>
      </dsp:nvSpPr>
      <dsp:spPr>
        <a:xfrm>
          <a:off x="0" y="3396536"/>
          <a:ext cx="5349082" cy="555750"/>
        </a:xfrm>
        <a:prstGeom prst="roundRect">
          <a:avLst/>
        </a:prstGeom>
        <a:gradFill rotWithShape="0">
          <a:gsLst>
            <a:gs pos="0">
              <a:schemeClr val="accent2">
                <a:hueOff val="-2117346"/>
                <a:satOff val="10143"/>
                <a:lumOff val="9384"/>
                <a:alphaOff val="0"/>
                <a:tint val="96000"/>
                <a:lumMod val="100000"/>
              </a:schemeClr>
            </a:gs>
            <a:gs pos="78000">
              <a:schemeClr val="accent2">
                <a:hueOff val="-2117346"/>
                <a:satOff val="10143"/>
                <a:lumOff val="93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Перегляд власної самооцінки.</a:t>
          </a:r>
          <a:endParaRPr lang="en-US" sz="2000" kern="1200" dirty="0"/>
        </a:p>
      </dsp:txBody>
      <dsp:txXfrm>
        <a:off x="27129" y="3423665"/>
        <a:ext cx="5294824" cy="501492"/>
      </dsp:txXfrm>
    </dsp:sp>
    <dsp:sp modelId="{12F2EAF7-EEAB-414F-B3FC-9A3E76029F24}">
      <dsp:nvSpPr>
        <dsp:cNvPr id="0" name=""/>
        <dsp:cNvSpPr/>
      </dsp:nvSpPr>
      <dsp:spPr>
        <a:xfrm>
          <a:off x="0" y="4009886"/>
          <a:ext cx="5349082" cy="555750"/>
        </a:xfrm>
        <a:prstGeom prst="roundRect">
          <a:avLst/>
        </a:prstGeom>
        <a:gradFill rotWithShape="0">
          <a:gsLst>
            <a:gs pos="0">
              <a:schemeClr val="accent2">
                <a:hueOff val="-2540816"/>
                <a:satOff val="12171"/>
                <a:lumOff val="11260"/>
                <a:alphaOff val="0"/>
                <a:tint val="96000"/>
                <a:lumMod val="100000"/>
              </a:schemeClr>
            </a:gs>
            <a:gs pos="78000">
              <a:schemeClr val="accent2">
                <a:hueOff val="-2540816"/>
                <a:satOff val="12171"/>
                <a:lumOff val="1126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В деяких випадках спостерігається.</a:t>
          </a:r>
          <a:endParaRPr lang="en-US" sz="2000" kern="1200" dirty="0"/>
        </a:p>
      </dsp:txBody>
      <dsp:txXfrm>
        <a:off x="27129" y="4037015"/>
        <a:ext cx="5294824" cy="501492"/>
      </dsp:txXfrm>
    </dsp:sp>
    <dsp:sp modelId="{1816DA22-5001-4733-8372-14E7140FAF54}">
      <dsp:nvSpPr>
        <dsp:cNvPr id="0" name=""/>
        <dsp:cNvSpPr/>
      </dsp:nvSpPr>
      <dsp:spPr>
        <a:xfrm>
          <a:off x="0" y="4623236"/>
          <a:ext cx="5349082" cy="555750"/>
        </a:xfrm>
        <a:prstGeom prst="roundRect">
          <a:avLst/>
        </a:prstGeom>
        <a:gradFill rotWithShape="0">
          <a:gsLst>
            <a:gs pos="0">
              <a:schemeClr val="accent2">
                <a:hueOff val="-2964285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5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/>
            <a:t>Стресовий або кризовий стан.</a:t>
          </a:r>
          <a:endParaRPr lang="en-US" sz="2400" kern="1200" dirty="0"/>
        </a:p>
      </dsp:txBody>
      <dsp:txXfrm>
        <a:off x="27129" y="4650365"/>
        <a:ext cx="5294824" cy="501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547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92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041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73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2056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639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867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6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79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8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4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11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25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04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4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48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2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737523"/>
            <a:ext cx="8361247" cy="2211757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Адаптація              студента-першокурсника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47ACFD3-F1DC-4054-B614-19B2EFEA5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082" y="65115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5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212483"/>
          </a:xfrm>
        </p:spPr>
        <p:txBody>
          <a:bodyPr>
            <a:normAutofit/>
          </a:bodyPr>
          <a:lstStyle/>
          <a:p>
            <a:r>
              <a:rPr lang="uk-UA" sz="2400" dirty="0"/>
              <a:t>Адаптація це не лише неминучий, а і необхідний процес, протягом якого відбувається визнання тих необхідних змін, які відбуваються у самосвідомості особистості в процесі засвоєння нових видів діяльності і спілкування.</a:t>
            </a:r>
          </a:p>
          <a:p>
            <a:r>
              <a:rPr lang="uk-UA" sz="2400" dirty="0"/>
              <a:t>Успішна адаптація першокурсників до життя та навчання в університеті є підґрунтям для подальшого розвитку кожного студента як </a:t>
            </a:r>
            <a:r>
              <a:rPr lang="uk-UA" sz="2400" dirty="0" smtClean="0"/>
              <a:t>самостійної </a:t>
            </a:r>
            <a:r>
              <a:rPr lang="uk-UA" sz="2400" dirty="0"/>
              <a:t>особистості та майбутнього фахівця.</a:t>
            </a:r>
            <a:endParaRPr lang="ru-RU" sz="2400" dirty="0"/>
          </a:p>
        </p:txBody>
      </p:sp>
      <p:pic>
        <p:nvPicPr>
          <p:cNvPr id="2050" name="Picture 2" descr="C:\Users\Admin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5040560" cy="268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204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chemeClr val="accent2">
                    <a:lumMod val="50000"/>
                  </a:schemeClr>
                </a:solidFill>
              </a:rPr>
              <a:t>Поради студентам для швидкої </a:t>
            </a: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</a:rPr>
              <a:t>адаптації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5472608"/>
          </a:xfrm>
        </p:spPr>
        <p:txBody>
          <a:bodyPr>
            <a:normAutofit fontScale="62500" lnSpcReduction="20000"/>
          </a:bodyPr>
          <a:lstStyle/>
          <a:p>
            <a:r>
              <a:rPr lang="uk-UA" sz="2900" dirty="0"/>
              <a:t>Не замикайтесь в собі та не уникайте тих хто готовий прийти вам на допомогу.</a:t>
            </a:r>
          </a:p>
          <a:p>
            <a:r>
              <a:rPr lang="ru-RU" sz="2900" dirty="0"/>
              <a:t>Пам'ятайте, що Вам буде необхідно швидко засвоїти великий потік інформації: імена, прізвища, телефони, розташування кабінетів, порядок дій, розпорядок дня і т. д.  Для кращого запам'ятовування заведіть щоденник для записів!</a:t>
            </a:r>
          </a:p>
          <a:p>
            <a:r>
              <a:rPr lang="uk-UA" sz="2900" dirty="0"/>
              <a:t>Зверніться за допомогою до старших для того, щоб вільно орієнтуватися на території ХДАЕУ.</a:t>
            </a:r>
          </a:p>
          <a:p>
            <a:r>
              <a:rPr lang="ru-RU" sz="2900" dirty="0"/>
              <a:t>Якщо Вас критикують, намагайтесь використовувати критику собі на користь: спробуйте діяти відповідно до зауважень і  виправити ті помилки, на які вам вказали.</a:t>
            </a:r>
          </a:p>
          <a:p>
            <a:r>
              <a:rPr lang="uk-UA" sz="2900" dirty="0"/>
              <a:t>Уникайте надмірної та зайвої опіки, прагніть до самостійності.</a:t>
            </a:r>
          </a:p>
          <a:p>
            <a:r>
              <a:rPr lang="uk-UA" sz="2900" dirty="0"/>
              <a:t>Активніше домагайтеся отримання потрібної вам інформації та нових знань.</a:t>
            </a:r>
          </a:p>
          <a:p>
            <a:r>
              <a:rPr lang="uk-UA" sz="2900" dirty="0"/>
              <a:t>Не створюйте емоційну напругу у відносинах із оточуючими.</a:t>
            </a:r>
          </a:p>
          <a:p>
            <a:r>
              <a:rPr lang="uk-UA" sz="2900" dirty="0"/>
              <a:t>Намагайтеся бути приязним і доброзичливим.</a:t>
            </a:r>
          </a:p>
          <a:p>
            <a:r>
              <a:rPr lang="uk-UA" sz="2900" dirty="0"/>
              <a:t>Прагніть до виконання посильної та цікавої  громадської університетської роботи.</a:t>
            </a:r>
          </a:p>
          <a:p>
            <a:pPr marL="0" indent="0">
              <a:buNone/>
            </a:pPr>
            <a:endParaRPr lang="uk-UA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066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229600" cy="6525344"/>
          </a:xfrm>
        </p:spPr>
        <p:txBody>
          <a:bodyPr>
            <a:normAutofit/>
          </a:bodyPr>
          <a:lstStyle/>
          <a:p>
            <a:endParaRPr lang="uk-UA" sz="2400" dirty="0"/>
          </a:p>
          <a:p>
            <a:r>
              <a:rPr lang="uk-UA" dirty="0"/>
              <a:t>Підтримуйте охайність і порядок на робочому місці в університеті та у </a:t>
            </a:r>
            <a:r>
              <a:rPr lang="uk-UA" dirty="0" smtClean="0"/>
              <a:t>гуртожитку.</a:t>
            </a:r>
          </a:p>
          <a:p>
            <a:r>
              <a:rPr lang="uk-UA" dirty="0" smtClean="0"/>
              <a:t>Продуктивно </a:t>
            </a:r>
            <a:r>
              <a:rPr lang="uk-UA" dirty="0"/>
              <a:t>проводьте свій вільний час із іншими студентами, набувайте нових знайомств та </a:t>
            </a:r>
            <a:r>
              <a:rPr lang="uk-UA" dirty="0" smtClean="0"/>
              <a:t>друзів.</a:t>
            </a:r>
          </a:p>
          <a:p>
            <a:r>
              <a:rPr lang="uk-UA" dirty="0" smtClean="0"/>
              <a:t>Будьте </a:t>
            </a:r>
            <a:r>
              <a:rPr lang="uk-UA" dirty="0"/>
              <a:t>оптимістом, вірте у свої сили та </a:t>
            </a:r>
            <a:r>
              <a:rPr lang="uk-UA" dirty="0" smtClean="0"/>
              <a:t>можливості.</a:t>
            </a:r>
          </a:p>
          <a:p>
            <a:r>
              <a:rPr lang="uk-UA" dirty="0" smtClean="0"/>
              <a:t>Будьте </a:t>
            </a:r>
            <a:r>
              <a:rPr lang="uk-UA" dirty="0"/>
              <a:t>сміливішими, відповідайте на запитання, беріть участь у обговореннях – це допоможе вам пов'язати нову інформацію з тими знаннями якими ви вже </a:t>
            </a:r>
            <a:r>
              <a:rPr lang="uk-UA" dirty="0" smtClean="0"/>
              <a:t>володієте.</a:t>
            </a:r>
          </a:p>
          <a:p>
            <a:r>
              <a:rPr lang="uk-UA" dirty="0" smtClean="0"/>
              <a:t>При </a:t>
            </a:r>
            <a:r>
              <a:rPr lang="uk-UA" dirty="0"/>
              <a:t>виникненні непорозумінь та незрозумілих ситуацій користуйтеся інформацією розміщеною на офіційному сайті ХДАЕУ, звертайтеся до керівника структурного підрозділу з організації виховної роботи зі студентами, а також до співробітників  університету які опікуються </a:t>
            </a:r>
            <a:r>
              <a:rPr lang="uk-UA" dirty="0" smtClean="0"/>
              <a:t>студентами</a:t>
            </a:r>
            <a:r>
              <a:rPr lang="ru-RU" dirty="0" smtClean="0"/>
              <a:t>:</a:t>
            </a:r>
            <a:r>
              <a:rPr lang="uk-UA" dirty="0" smtClean="0"/>
              <a:t> </a:t>
            </a:r>
            <a:r>
              <a:rPr lang="uk-UA" dirty="0"/>
              <a:t>куратор</a:t>
            </a:r>
            <a:r>
              <a:rPr lang="uk-UA" dirty="0" smtClean="0"/>
              <a:t>, бухгалтерія, </a:t>
            </a:r>
            <a:r>
              <a:rPr lang="uk-UA" dirty="0"/>
              <a:t>психолог, комендант </a:t>
            </a:r>
            <a:r>
              <a:rPr lang="uk-UA" dirty="0" smtClean="0"/>
              <a:t>гуртожитку.</a:t>
            </a:r>
          </a:p>
          <a:p>
            <a:endParaRPr lang="uk-UA" dirty="0" smtClean="0"/>
          </a:p>
          <a:p>
            <a:r>
              <a:rPr lang="uk-UA" sz="2000" b="1" dirty="0" smtClean="0"/>
              <a:t>Ознайомтеся на сайті університету</a:t>
            </a:r>
            <a:r>
              <a:rPr lang="ru-RU" sz="2000" b="1" dirty="0" smtClean="0"/>
              <a:t> </a:t>
            </a:r>
            <a:r>
              <a:rPr lang="ru-RU" sz="2000" b="1" dirty="0"/>
              <a:t>з:</a:t>
            </a:r>
            <a:endParaRPr lang="uk-UA" sz="2000" b="1" dirty="0" smtClean="0"/>
          </a:p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                               «Кодексом академічної доброчесності».</a:t>
            </a:r>
          </a:p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                               «Кодексом корпоративної культури».</a:t>
            </a:r>
          </a:p>
          <a:p>
            <a:endParaRPr lang="uk-UA" sz="1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67579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88640"/>
            <a:ext cx="6840760" cy="2376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Радійте кожному дню проведеному в Херсонському Державному                  Аграрно-Економічному Університеті – цей період неповторний, адже студентські роки найкращі в вашому житті!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xmlns="" id="{D8C72897-E7C1-4A3E-BE9D-0E90B7B57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91440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43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ипускний в заміському комплексі Києва. Організація випускного">
            <a:extLst>
              <a:ext uri="{FF2B5EF4-FFF2-40B4-BE49-F238E27FC236}">
                <a16:creationId xmlns:a16="http://schemas.microsoft.com/office/drawing/2014/main" xmlns="" id="{367AF1C3-BB1F-4214-B412-C65B3DE79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6" r="20942" b="-2"/>
          <a:stretch/>
        </p:blipFill>
        <p:spPr bwMode="auto"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4A462F74-8491-4CD3-8353-A6E37F185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160589"/>
            <a:ext cx="341592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sz="2800" dirty="0"/>
              <a:t>Успіхів у навчанні! Вірних друзів!</a:t>
            </a:r>
            <a:endParaRPr lang="en-US" sz="2800" dirty="0"/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r>
              <a:rPr lang="uk-UA" sz="2800" dirty="0"/>
              <a:t>Нових, незабутніх досягнень!</a:t>
            </a:r>
            <a:endParaRPr lang="en-US" sz="2800" dirty="0"/>
          </a:p>
          <a:p>
            <a:endParaRPr lang="ru-RU" dirty="0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xmlns="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xmlns="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Rectangle 23">
            <a:extLst>
              <a:ext uri="{FF2B5EF4-FFF2-40B4-BE49-F238E27FC236}">
                <a16:creationId xmlns:a16="http://schemas.microsoft.com/office/drawing/2014/main" xmlns="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25">
            <a:extLst>
              <a:ext uri="{FF2B5EF4-FFF2-40B4-BE49-F238E27FC236}">
                <a16:creationId xmlns:a16="http://schemas.microsoft.com/office/drawing/2014/main" xmlns="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Isosceles Triangle 24">
            <a:extLst>
              <a:ext uri="{FF2B5EF4-FFF2-40B4-BE49-F238E27FC236}">
                <a16:creationId xmlns:a16="http://schemas.microsoft.com/office/drawing/2014/main" xmlns="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27">
            <a:extLst>
              <a:ext uri="{FF2B5EF4-FFF2-40B4-BE49-F238E27FC236}">
                <a16:creationId xmlns:a16="http://schemas.microsoft.com/office/drawing/2014/main" xmlns="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Rectangle 28">
            <a:extLst>
              <a:ext uri="{FF2B5EF4-FFF2-40B4-BE49-F238E27FC236}">
                <a16:creationId xmlns:a16="http://schemas.microsoft.com/office/drawing/2014/main" xmlns="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9" name="Rectangle 29">
            <a:extLst>
              <a:ext uri="{FF2B5EF4-FFF2-40B4-BE49-F238E27FC236}">
                <a16:creationId xmlns:a16="http://schemas.microsoft.com/office/drawing/2014/main" xmlns="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1" name="Isosceles Triangle 29">
            <a:extLst>
              <a:ext uri="{FF2B5EF4-FFF2-40B4-BE49-F238E27FC236}">
                <a16:creationId xmlns:a16="http://schemas.microsoft.com/office/drawing/2014/main" xmlns="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013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488613"/>
            <a:ext cx="3168352" cy="4316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/>
              <a:t>Шановні студенти! </a:t>
            </a:r>
          </a:p>
          <a:p>
            <a:pPr marL="0" indent="0">
              <a:buNone/>
            </a:pPr>
            <a:r>
              <a:rPr lang="uk-UA" sz="2000" b="1" dirty="0"/>
              <a:t>Адміністрація Херсонського Державного Аграрно-Економічного Університету та весь </a:t>
            </a:r>
            <a:r>
              <a:rPr lang="uk-UA" sz="2000" b="1" dirty="0" smtClean="0"/>
              <a:t>науково-педагогічний </a:t>
            </a:r>
            <a:r>
              <a:rPr lang="uk-UA" sz="2000" b="1" dirty="0"/>
              <a:t>колектив щиро вітає в</a:t>
            </a:r>
            <a:r>
              <a:rPr lang="uk-UA" sz="2000" b="1" dirty="0" smtClean="0"/>
              <a:t>ас </a:t>
            </a:r>
            <a:r>
              <a:rPr lang="uk-UA" sz="2000" b="1" dirty="0"/>
              <a:t>з початком нового навчального року!</a:t>
            </a:r>
            <a:endParaRPr lang="ru-RU" sz="2000" b="1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5611AD1-A7D5-4CC5-A75B-33125FCDC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1488613"/>
            <a:ext cx="478802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5-dribnits-z-yakimi-stikayutsya-inozemni-studenti-v-polshchi-polska-praca-in-u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9" r="3855" b="2"/>
          <a:stretch/>
        </p:blipFill>
        <p:spPr bwMode="auto"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0" y="2160589"/>
            <a:ext cx="2888342" cy="3880773"/>
          </a:xfrm>
        </p:spPr>
        <p:txBody>
          <a:bodyPr>
            <a:normAutofit/>
          </a:bodyPr>
          <a:lstStyle/>
          <a:p>
            <a:r>
              <a:rPr lang="uk-UA" sz="2000" dirty="0"/>
              <a:t>Адаптація – процес і результат взаємодії індивіда і навколишнього середовища, що забезпечує його оптимальне </a:t>
            </a:r>
            <a:r>
              <a:rPr lang="uk-UA" sz="2000" dirty="0" smtClean="0"/>
              <a:t>пристосування </a:t>
            </a:r>
            <a:r>
              <a:rPr lang="uk-UA" sz="2000" dirty="0"/>
              <a:t>до життя та діяльності в нових умовах.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04112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2882531" cy="5175624"/>
          </a:xfrm>
        </p:spPr>
        <p:txBody>
          <a:bodyPr anchor="ctr">
            <a:normAutofit/>
          </a:bodyPr>
          <a:lstStyle/>
          <a:p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Адаптація – це зміна самого себе відповідно до нових умов та вимог.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609601"/>
            <a:ext cx="4608513" cy="51756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chemeClr val="accent2">
                    <a:lumMod val="50000"/>
                  </a:schemeClr>
                </a:solidFill>
              </a:rPr>
              <a:t>Адаптація першокурсника потребує від нього якісних змін і полягає в здатності відповідати вимогам і нормам ХДАЕУ, розвиватися в новому для себе середовищі, реалізувати свої здібності та потреби, не вступаючи в конфлікти та протиріччя із цим середовищем. </a:t>
            </a:r>
          </a:p>
          <a:p>
            <a:pPr marL="0" indent="0">
              <a:buNone/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10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60" y="1382486"/>
            <a:ext cx="2858504" cy="4093028"/>
          </a:xfrm>
        </p:spPr>
        <p:txBody>
          <a:bodyPr anchor="ctr">
            <a:normAutofit/>
          </a:bodyPr>
          <a:lstStyle/>
          <a:p>
            <a:r>
              <a:rPr lang="uk-UA" sz="2900" dirty="0">
                <a:solidFill>
                  <a:schemeClr val="accent2">
                    <a:lumMod val="75000"/>
                  </a:schemeClr>
                </a:solidFill>
              </a:rPr>
              <a:t>Для періоду адаптації є </a:t>
            </a:r>
            <a:r>
              <a:rPr lang="uk-UA" sz="2900" dirty="0" smtClean="0">
                <a:solidFill>
                  <a:schemeClr val="accent2">
                    <a:lumMod val="75000"/>
                  </a:schemeClr>
                </a:solidFill>
              </a:rPr>
              <a:t>характерними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29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8" name="Объект 2">
            <a:extLst>
              <a:ext uri="{FF2B5EF4-FFF2-40B4-BE49-F238E27FC236}">
                <a16:creationId xmlns:a16="http://schemas.microsoft.com/office/drawing/2014/main" xmlns="" id="{521D4983-F4D2-409C-8867-F675E3FC5F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802510"/>
              </p:ext>
            </p:extLst>
          </p:nvPr>
        </p:nvGraphicFramePr>
        <p:xfrm>
          <a:off x="3687414" y="944563"/>
          <a:ext cx="5349082" cy="5508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Левая фигурная скобка 3"/>
          <p:cNvSpPr/>
          <p:nvPr/>
        </p:nvSpPr>
        <p:spPr>
          <a:xfrm>
            <a:off x="3336432" y="1340768"/>
            <a:ext cx="155448" cy="48245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212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6512272" cy="33843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uk-UA" sz="2400" dirty="0"/>
              <a:t>Такий стан студента-першокурсника можна назвати нормою якщо він швидкоминучий і не затяжний, проте якщо надовго застрягнути в такому стані то це може привести до порушень адаптивних можливостей психіки та самоізоляції підлітка.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Навчаються, працюють та не святкують День студента у січні. Корюківські  студенти – про своє життя | Сусіди.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6048672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62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"/>
            <a:ext cx="6347714" cy="1916832"/>
          </a:xfrm>
        </p:spPr>
        <p:txBody>
          <a:bodyPr/>
          <a:lstStyle/>
          <a:p>
            <a:r>
              <a:rPr lang="uk-UA" dirty="0"/>
              <a:t>Період адаптації вимагає від вчорашнього школяра не тільки старання, але і дуже швидких, якісних змін.</a:t>
            </a:r>
          </a:p>
          <a:p>
            <a:r>
              <a:rPr lang="uk-UA" dirty="0"/>
              <a:t>Перші 6-8 місяців навчання кількість емоційно-особистісних і когнітивних змін перевищує ту яка випадає на весь період навчання в університеті.</a:t>
            </a:r>
            <a:endParaRPr lang="ru-RU" dirty="0"/>
          </a:p>
        </p:txBody>
      </p:sp>
      <p:sp>
        <p:nvSpPr>
          <p:cNvPr id="2" name="AutoShape 2" descr="Студенти Львова – які вони? Інфографі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Студенти Львова – які вони? Інфографі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Студенти Львова – які вони? Інфографік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9" descr="Світ можливостей: як викладачі та студенти волинського вишу здобувають  європейський досвід | Волинський національний університет імені Лесі  Українк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C:\Users\Admin\Desktop\5326b3ea81ca17d8d73379fc00db6e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844824"/>
            <a:ext cx="6631905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4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171" y="609600"/>
            <a:ext cx="4818330" cy="1320800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Прояви дезадаптації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8499" y="1827170"/>
            <a:ext cx="6415949" cy="50405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sz="2000" dirty="0"/>
              <a:t>Неадекватне розуміння ситуації.</a:t>
            </a:r>
          </a:p>
          <a:p>
            <a:pPr>
              <a:lnSpc>
                <a:spcPct val="90000"/>
              </a:lnSpc>
            </a:pPr>
            <a:r>
              <a:rPr lang="uk-UA" sz="2000" dirty="0"/>
              <a:t>Несприятливі дії які підвищують загрозливість ситуації.</a:t>
            </a:r>
          </a:p>
          <a:p>
            <a:pPr>
              <a:lnSpc>
                <a:spcPct val="90000"/>
              </a:lnSpc>
            </a:pPr>
            <a:r>
              <a:rPr lang="uk-UA" sz="2000" dirty="0"/>
              <a:t>Втрата інтересу до громадської роботи.</a:t>
            </a:r>
          </a:p>
          <a:p>
            <a:pPr>
              <a:lnSpc>
                <a:spcPct val="90000"/>
              </a:lnSpc>
            </a:pPr>
            <a:r>
              <a:rPr lang="uk-UA" sz="2000" dirty="0"/>
              <a:t>Фрустрація (почуття не подолання труднощів).</a:t>
            </a:r>
          </a:p>
          <a:p>
            <a:pPr>
              <a:lnSpc>
                <a:spcPct val="90000"/>
              </a:lnSpc>
            </a:pPr>
            <a:r>
              <a:rPr lang="uk-UA" sz="2000" dirty="0"/>
              <a:t>Напруженість.</a:t>
            </a:r>
          </a:p>
          <a:p>
            <a:pPr>
              <a:lnSpc>
                <a:spcPct val="90000"/>
              </a:lnSpc>
            </a:pPr>
            <a:r>
              <a:rPr lang="uk-UA" sz="2000" dirty="0"/>
              <a:t>Зниження активності у навчанні.</a:t>
            </a:r>
          </a:p>
          <a:p>
            <a:pPr>
              <a:lnSpc>
                <a:spcPct val="90000"/>
              </a:lnSpc>
            </a:pPr>
            <a:r>
              <a:rPr lang="uk-UA" sz="2000" dirty="0"/>
              <a:t>Погіршення поведінки.</a:t>
            </a:r>
          </a:p>
          <a:p>
            <a:pPr>
              <a:lnSpc>
                <a:spcPct val="90000"/>
              </a:lnSpc>
            </a:pPr>
            <a:r>
              <a:rPr lang="uk-UA" sz="2000" dirty="0"/>
              <a:t>Невдачі на першій сесії.</a:t>
            </a:r>
          </a:p>
          <a:p>
            <a:pPr>
              <a:lnSpc>
                <a:spcPct val="90000"/>
              </a:lnSpc>
            </a:pPr>
            <a:r>
              <a:rPr lang="uk-UA" sz="2000" dirty="0"/>
              <a:t>Втрата віри в свої можливості.</a:t>
            </a:r>
          </a:p>
          <a:p>
            <a:pPr>
              <a:lnSpc>
                <a:spcPct val="90000"/>
              </a:lnSpc>
            </a:pPr>
            <a:r>
              <a:rPr lang="uk-UA" sz="2000" dirty="0"/>
              <a:t>Розчарування в життєвих планах.</a:t>
            </a:r>
          </a:p>
          <a:p>
            <a:pPr>
              <a:lnSpc>
                <a:spcPct val="90000"/>
              </a:lnSpc>
            </a:pPr>
            <a:endParaRPr lang="ru-RU" sz="1500" dirty="0"/>
          </a:p>
        </p:txBody>
      </p:sp>
      <p:pic>
        <p:nvPicPr>
          <p:cNvPr id="3074" name="Picture 2" descr="C:\Users\Admin\Desktop\pexels-photo-664301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0" r="25074" b="-2"/>
          <a:stretch/>
        </p:blipFill>
        <p:spPr bwMode="auto">
          <a:xfrm>
            <a:off x="20" y="1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517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7128791" cy="1320800"/>
          </a:xfrm>
        </p:spPr>
        <p:txBody>
          <a:bodyPr/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</a:rPr>
              <a:t>Можливі причини дезадаптації: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036496" cy="4525963"/>
          </a:xfrm>
        </p:spPr>
        <p:txBody>
          <a:bodyPr>
            <a:normAutofit fontScale="92500" lnSpcReduction="20000"/>
          </a:bodyPr>
          <a:lstStyle/>
          <a:p>
            <a:r>
              <a:rPr lang="uk-UA" sz="2400" dirty="0"/>
              <a:t>Нові не звичні умови перебування.</a:t>
            </a:r>
          </a:p>
          <a:p>
            <a:r>
              <a:rPr lang="uk-UA" sz="2400" dirty="0"/>
              <a:t>Нова не знайома система навчання.</a:t>
            </a:r>
          </a:p>
          <a:p>
            <a:r>
              <a:rPr lang="uk-UA" sz="2400" dirty="0"/>
              <a:t>Необхідність вибудовувати взаємостосунки з одногрупниками та викладачами.</a:t>
            </a:r>
          </a:p>
          <a:p>
            <a:r>
              <a:rPr lang="uk-UA" sz="2400" dirty="0"/>
              <a:t>Незвичні соціально-побутові умови.</a:t>
            </a:r>
          </a:p>
          <a:p>
            <a:r>
              <a:rPr lang="uk-UA" sz="2400" dirty="0"/>
              <a:t>Самостійне життя в нових незнайомих умовах (проживання в гуртожитку).</a:t>
            </a:r>
          </a:p>
          <a:p>
            <a:r>
              <a:rPr lang="uk-UA" sz="2400" dirty="0"/>
              <a:t>Недостатні знання структур і принципів роботи навчального закладу.</a:t>
            </a:r>
          </a:p>
          <a:p>
            <a:r>
              <a:rPr lang="uk-UA" sz="2400" dirty="0"/>
              <a:t>Незрозумілість можливостей для самореалізації у творчості, спорті, громадському житті.</a:t>
            </a:r>
          </a:p>
          <a:p>
            <a:r>
              <a:rPr lang="uk-UA" sz="2400" dirty="0"/>
              <a:t>Протиріччя та труднощі в становленні самооцінки, самосвідомості та формування образу «Я».</a:t>
            </a:r>
          </a:p>
          <a:p>
            <a:endParaRPr lang="uk-UA" sz="2000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54907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646</TotalTime>
  <Words>646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Адаптація              студента-першокурсника</vt:lpstr>
      <vt:lpstr>Презентация PowerPoint</vt:lpstr>
      <vt:lpstr>Презентация PowerPoint</vt:lpstr>
      <vt:lpstr>Адаптація – це зміна самого себе відповідно до нових умов та вимог.  </vt:lpstr>
      <vt:lpstr>Для періоду адаптації є характерними:</vt:lpstr>
      <vt:lpstr>Презентация PowerPoint</vt:lpstr>
      <vt:lpstr>Презентация PowerPoint</vt:lpstr>
      <vt:lpstr>Прояви дезадаптації</vt:lpstr>
      <vt:lpstr>Можливі причини дезадаптації:</vt:lpstr>
      <vt:lpstr>Презентация PowerPoint</vt:lpstr>
      <vt:lpstr>Поради студентам для швидкої адаптації: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Адаптація  студента-першокурсника</dc:title>
  <dc:creator>Admin</dc:creator>
  <cp:lastModifiedBy>Admin</cp:lastModifiedBy>
  <cp:revision>44</cp:revision>
  <dcterms:created xsi:type="dcterms:W3CDTF">2021-07-21T11:53:18Z</dcterms:created>
  <dcterms:modified xsi:type="dcterms:W3CDTF">2021-09-24T08:48:53Z</dcterms:modified>
</cp:coreProperties>
</file>