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9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8"/>
  </p:notesMasterIdLst>
  <p:sldIdLst>
    <p:sldId id="256" r:id="rId2"/>
    <p:sldId id="257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6" r:id="rId16"/>
    <p:sldId id="274" r:id="rId17"/>
  </p:sldIdLst>
  <p:sldSz cx="9144000" cy="6858000" type="screen4x3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a" initials="I" lastIdx="1" clrIdx="0">
    <p:extLst>
      <p:ext uri="{19B8F6BF-5375-455C-9EA6-DF929625EA0E}">
        <p15:presenceInfo xmlns:p15="http://schemas.microsoft.com/office/powerpoint/2012/main" userId="I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98" autoAdjust="0"/>
    <p:restoredTop sz="94129" autoAdjust="0"/>
  </p:normalViewPr>
  <p:slideViewPr>
    <p:cSldViewPr snapToGrid="0">
      <p:cViewPr varScale="1">
        <p:scale>
          <a:sx n="66" d="100"/>
          <a:sy n="66" d="100"/>
        </p:scale>
        <p:origin x="13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4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3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410714285714288E-2"/>
          <c:y val="5.1969341353402684E-2"/>
          <c:w val="0.9130178571428571"/>
          <c:h val="0.92728343710795647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</a:gra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chemeClr val="accent6">
                      <a:lumMod val="0"/>
                      <a:lumOff val="100000"/>
                    </a:schemeClr>
                  </a:gs>
                  <a:gs pos="35000">
                    <a:schemeClr val="accent6">
                      <a:lumMod val="0"/>
                      <a:lumOff val="100000"/>
                    </a:schemeClr>
                  </a:gs>
                  <a:gs pos="100000">
                    <a:schemeClr val="accent6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noFill/>
              </a:ln>
              <a:effectLst/>
              <a:sp3d/>
            </c:spPr>
          </c:dPt>
          <c:val>
            <c:numRef>
              <c:f>Аркуш1!$D$2:$F$2</c:f>
              <c:numCache>
                <c:formatCode>General</c:formatCode>
                <c:ptCount val="3"/>
                <c:pt idx="0">
                  <c:v>9</c:v>
                </c:pt>
                <c:pt idx="1">
                  <c:v>8.8000000000000007</c:v>
                </c:pt>
                <c:pt idx="2">
                  <c:v>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15707488"/>
        <c:axId val="-515699872"/>
        <c:axId val="0"/>
      </c:bar3DChart>
      <c:catAx>
        <c:axId val="-515707488"/>
        <c:scaling>
          <c:orientation val="minMax"/>
        </c:scaling>
        <c:delete val="1"/>
        <c:axPos val="b"/>
        <c:majorTickMark val="none"/>
        <c:minorTickMark val="none"/>
        <c:tickLblPos val="nextTo"/>
        <c:crossAx val="-515699872"/>
        <c:crosses val="autoZero"/>
        <c:auto val="1"/>
        <c:lblAlgn val="ctr"/>
        <c:lblOffset val="100"/>
        <c:noMultiLvlLbl val="0"/>
      </c:catAx>
      <c:valAx>
        <c:axId val="-51569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1570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>
                    <a:lumMod val="40000"/>
                    <a:lumOff val="6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15704768"/>
        <c:axId val="-515700960"/>
        <c:axId val="0"/>
      </c:bar3DChart>
      <c:catAx>
        <c:axId val="-515704768"/>
        <c:scaling>
          <c:orientation val="minMax"/>
        </c:scaling>
        <c:delete val="1"/>
        <c:axPos val="b"/>
        <c:majorTickMark val="none"/>
        <c:minorTickMark val="none"/>
        <c:tickLblPos val="nextTo"/>
        <c:crossAx val="-515700960"/>
        <c:crosses val="autoZero"/>
        <c:auto val="1"/>
        <c:lblAlgn val="ctr"/>
        <c:lblOffset val="100"/>
        <c:noMultiLvlLbl val="0"/>
      </c:catAx>
      <c:valAx>
        <c:axId val="-515700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-51570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1264739147476991E-2"/>
          <c:w val="0.98051501724497703"/>
          <c:h val="0.91747052170504606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65715">
                  <a:schemeClr val="accent6">
                    <a:lumMod val="40000"/>
                    <a:lumOff val="60000"/>
                  </a:schemeClr>
                </a:gs>
                <a:gs pos="78700">
                  <a:srgbClr val="E6EDD1"/>
                </a:gs>
                <a:gs pos="0">
                  <a:schemeClr val="bg2">
                    <a:tint val="90000"/>
                    <a:satMod val="92000"/>
                    <a:lumMod val="12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0104713998948835E-2"/>
                  <c:y val="-4.473961333302167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89,3%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Аркуш1!$H$37</c:f>
              <c:numCache>
                <c:formatCode>General</c:formatCode>
                <c:ptCount val="1"/>
                <c:pt idx="0">
                  <c:v>8.93</c:v>
                </c:pt>
              </c:numCache>
            </c:numRef>
          </c:val>
        </c:ser>
        <c:ser>
          <c:idx val="1"/>
          <c:order val="1"/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7.6771389964104111E-2"/>
                  <c:y val="-0.1632431802940579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91,8%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Аркуш1!$H$38</c:f>
              <c:numCache>
                <c:formatCode>General</c:formatCode>
                <c:ptCount val="1"/>
                <c:pt idx="0">
                  <c:v>9.18</c:v>
                </c:pt>
              </c:numCache>
            </c:numRef>
          </c:val>
        </c:ser>
        <c:ser>
          <c:idx val="2"/>
          <c:order val="2"/>
          <c:spPr>
            <a:gradFill rotWithShape="1">
              <a:gsLst>
                <a:gs pos="0">
                  <a:schemeClr val="accent2">
                    <a:shade val="65000"/>
                    <a:tint val="96000"/>
                    <a:lumMod val="104000"/>
                  </a:schemeClr>
                </a:gs>
                <a:gs pos="100000">
                  <a:schemeClr val="accent2">
                    <a:shade val="65000"/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65715">
                    <a:schemeClr val="accent6">
                      <a:lumMod val="40000"/>
                      <a:lumOff val="60000"/>
                    </a:schemeClr>
                  </a:gs>
                  <a:gs pos="78700">
                    <a:srgbClr val="E6EDD1"/>
                  </a:gs>
                  <a:gs pos="0">
                    <a:schemeClr val="bg2">
                      <a:tint val="90000"/>
                      <a:satMod val="92000"/>
                      <a:lumMod val="120000"/>
                    </a:schemeClr>
                  </a:gs>
                  <a:gs pos="100000">
                    <a:schemeClr val="bg2">
                      <a:shade val="98000"/>
                      <a:satMod val="120000"/>
                      <a:lumMod val="98000"/>
                    </a:schemeClr>
                  </a:gs>
                </a:gsLst>
                <a:path path="circle">
                  <a:fillToRect l="50000" t="50000" r="100000" b="100000"/>
                </a:path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4.5692354299193307E-2"/>
                  <c:y val="-0.1552675989983461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90,15%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Аркуш1!$H$39</c:f>
              <c:numCache>
                <c:formatCode>General</c:formatCode>
                <c:ptCount val="1"/>
                <c:pt idx="0">
                  <c:v>9.0150000000000006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-515710752"/>
        <c:axId val="-515710208"/>
      </c:barChart>
      <c:catAx>
        <c:axId val="-515710752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-515710208"/>
        <c:crosses val="autoZero"/>
        <c:auto val="1"/>
        <c:lblAlgn val="ctr"/>
        <c:lblOffset val="100"/>
        <c:noMultiLvlLbl val="0"/>
      </c:catAx>
      <c:valAx>
        <c:axId val="-5157102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515710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6323088"/>
        <c:axId val="-586319824"/>
        <c:axId val="0"/>
      </c:bar3DChart>
      <c:catAx>
        <c:axId val="-586323088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6319824"/>
        <c:crosses val="autoZero"/>
        <c:auto val="1"/>
        <c:lblAlgn val="ctr"/>
        <c:lblOffset val="100"/>
        <c:noMultiLvlLbl val="0"/>
      </c:catAx>
      <c:valAx>
        <c:axId val="-586319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8632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>
                    <a:lumMod val="40000"/>
                    <a:lumOff val="6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6316560"/>
        <c:axId val="-586324720"/>
        <c:axId val="0"/>
      </c:bar3DChart>
      <c:catAx>
        <c:axId val="-586316560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6324720"/>
        <c:crosses val="autoZero"/>
        <c:auto val="1"/>
        <c:lblAlgn val="ctr"/>
        <c:lblOffset val="100"/>
        <c:noMultiLvlLbl val="0"/>
      </c:catAx>
      <c:valAx>
        <c:axId val="-586324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8631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6327440"/>
        <c:axId val="-586314384"/>
        <c:axId val="0"/>
      </c:bar3DChart>
      <c:catAx>
        <c:axId val="-586327440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6314384"/>
        <c:crosses val="autoZero"/>
        <c:auto val="1"/>
        <c:lblAlgn val="ctr"/>
        <c:lblOffset val="100"/>
        <c:noMultiLvlLbl val="0"/>
      </c:catAx>
      <c:valAx>
        <c:axId val="-58631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8632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63500">
                  <a:srgbClr val="CADEC1"/>
                </a:gs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8.8000000000000007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15702048"/>
        <c:axId val="-515701504"/>
        <c:axId val="0"/>
      </c:bar3DChart>
      <c:catAx>
        <c:axId val="-515702048"/>
        <c:scaling>
          <c:orientation val="minMax"/>
        </c:scaling>
        <c:delete val="1"/>
        <c:axPos val="b"/>
        <c:majorTickMark val="none"/>
        <c:minorTickMark val="none"/>
        <c:tickLblPos val="nextTo"/>
        <c:crossAx val="-515701504"/>
        <c:crosses val="autoZero"/>
        <c:auto val="1"/>
        <c:lblAlgn val="ctr"/>
        <c:lblOffset val="100"/>
        <c:noMultiLvlLbl val="0"/>
      </c:catAx>
      <c:valAx>
        <c:axId val="-51570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1570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63500">
                  <a:srgbClr val="CADEC1"/>
                </a:gs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8.8000000000000007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483782496"/>
        <c:axId val="-483786304"/>
        <c:axId val="0"/>
      </c:bar3DChart>
      <c:catAx>
        <c:axId val="-483782496"/>
        <c:scaling>
          <c:orientation val="minMax"/>
        </c:scaling>
        <c:delete val="1"/>
        <c:axPos val="b"/>
        <c:majorTickMark val="none"/>
        <c:minorTickMark val="none"/>
        <c:tickLblPos val="nextTo"/>
        <c:crossAx val="-483786304"/>
        <c:crosses val="autoZero"/>
        <c:auto val="1"/>
        <c:lblAlgn val="ctr"/>
        <c:lblOffset val="100"/>
        <c:noMultiLvlLbl val="0"/>
      </c:catAx>
      <c:valAx>
        <c:axId val="-48378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483782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>
                    <a:lumMod val="75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86313296"/>
        <c:axId val="-586324176"/>
        <c:axId val="0"/>
      </c:bar3DChart>
      <c:catAx>
        <c:axId val="-586313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-586324176"/>
        <c:crosses val="autoZero"/>
        <c:auto val="1"/>
        <c:lblAlgn val="ctr"/>
        <c:lblOffset val="100"/>
        <c:noMultiLvlLbl val="0"/>
      </c:catAx>
      <c:valAx>
        <c:axId val="-58632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86313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71000">
                  <a:schemeClr val="accent6">
                    <a:lumMod val="40000"/>
                    <a:lumOff val="60000"/>
                  </a:schemeClr>
                </a:gs>
                <a:gs pos="0">
                  <a:schemeClr val="bg2">
                    <a:tint val="90000"/>
                    <a:satMod val="92000"/>
                    <a:lumMod val="12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795263888"/>
        <c:axId val="-515696064"/>
        <c:axId val="0"/>
      </c:bar3DChart>
      <c:catAx>
        <c:axId val="-795263888"/>
        <c:scaling>
          <c:orientation val="minMax"/>
        </c:scaling>
        <c:delete val="1"/>
        <c:axPos val="b"/>
        <c:majorTickMark val="none"/>
        <c:minorTickMark val="none"/>
        <c:tickLblPos val="nextTo"/>
        <c:crossAx val="-515696064"/>
        <c:crosses val="autoZero"/>
        <c:auto val="1"/>
        <c:lblAlgn val="ctr"/>
        <c:lblOffset val="100"/>
        <c:noMultiLvlLbl val="0"/>
      </c:catAx>
      <c:valAx>
        <c:axId val="-51569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79526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6">
                    <a:lumMod val="40000"/>
                    <a:lumOff val="60000"/>
                  </a:schemeClr>
                </a:gs>
                <a:gs pos="100000">
                  <a:schemeClr val="bg2">
                    <a:shade val="98000"/>
                    <a:satMod val="120000"/>
                    <a:lumMod val="98000"/>
                  </a:schemeClr>
                </a:gs>
              </a:gsLst>
              <a:path path="circle">
                <a:fillToRect l="50000" t="50000" r="100000" b="100000"/>
              </a:path>
            </a:gradFill>
            <a:ln>
              <a:noFill/>
            </a:ln>
            <a:effectLst/>
            <a:sp3d/>
          </c:spPr>
          <c:invertIfNegative val="0"/>
          <c:val>
            <c:numRef>
              <c:f>Аркуш1!$D$2:$F$2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9.4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15706400"/>
        <c:axId val="-515697696"/>
        <c:axId val="0"/>
      </c:bar3DChart>
      <c:catAx>
        <c:axId val="-515706400"/>
        <c:scaling>
          <c:orientation val="minMax"/>
        </c:scaling>
        <c:delete val="1"/>
        <c:axPos val="b"/>
        <c:majorTickMark val="none"/>
        <c:minorTickMark val="none"/>
        <c:tickLblPos val="nextTo"/>
        <c:crossAx val="-515697696"/>
        <c:crosses val="autoZero"/>
        <c:auto val="1"/>
        <c:lblAlgn val="ctr"/>
        <c:lblOffset val="100"/>
        <c:noMultiLvlLbl val="0"/>
      </c:catAx>
      <c:valAx>
        <c:axId val="-51569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51570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0.20041</cdr:x>
      <cdr:y>0.70253</cdr:y>
    </cdr:from>
    <cdr:to>
      <cdr:x>0.27273</cdr:x>
      <cdr:y>0.7943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07885" y="3222171"/>
          <a:ext cx="508001" cy="4209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7,8</a:t>
          </a:r>
          <a:endParaRPr lang="uk-UA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0.47833</cdr:x>
      <cdr:y>0.34494</cdr:y>
    </cdr:from>
    <cdr:to>
      <cdr:x>0.56302</cdr:x>
      <cdr:y>0.44304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60200" y="1582056"/>
          <a:ext cx="594943" cy="449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0.73347</cdr:x>
      <cdr:y>0.5538</cdr:y>
    </cdr:from>
    <cdr:to>
      <cdr:x>0.81612</cdr:x>
      <cdr:y>0.70253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52571" y="2540001"/>
          <a:ext cx="580572" cy="6821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8,3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0.0548</cdr:x>
      <cdr:y>0.22282</cdr:y>
    </cdr:from>
    <cdr:to>
      <cdr:x>0.35688</cdr:x>
      <cdr:y>0.29573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2873" y="608815"/>
          <a:ext cx="2165800" cy="1992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Навчальний рік</a:t>
          </a:r>
        </a:p>
      </cdr:txBody>
    </cdr:sp>
  </cdr:relSizeAnchor>
  <cdr:relSizeAnchor xmlns:cdr="http://schemas.openxmlformats.org/drawingml/2006/chartDrawing">
    <cdr:from>
      <cdr:x>0.06017</cdr:x>
      <cdr:y>0.43955</cdr:y>
    </cdr:from>
    <cdr:to>
      <cdr:x>0.381</cdr:x>
      <cdr:y>0.55761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1410" y="1200979"/>
          <a:ext cx="2300230" cy="3225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100" i="1" dirty="0">
              <a:latin typeface="Times New Roman" panose="02020603050405020304" pitchFamily="18" charset="0"/>
              <a:cs typeface="Times New Roman" panose="02020603050405020304" pitchFamily="18" charset="0"/>
            </a:rPr>
            <a:t>другий семестр</a:t>
          </a:r>
        </a:p>
      </cdr:txBody>
    </cdr:sp>
  </cdr:relSizeAnchor>
  <cdr:relSizeAnchor xmlns:cdr="http://schemas.openxmlformats.org/drawingml/2006/chartDrawing">
    <cdr:from>
      <cdr:x>0.06065</cdr:x>
      <cdr:y>0.68059</cdr:y>
    </cdr:from>
    <cdr:to>
      <cdr:x>0.40648</cdr:x>
      <cdr:y>0.77087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4855" y="1859574"/>
          <a:ext cx="2479471" cy="246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100" i="1" dirty="0">
              <a:latin typeface="Times New Roman" panose="02020603050405020304" pitchFamily="18" charset="0"/>
              <a:cs typeface="Times New Roman" panose="02020603050405020304" pitchFamily="18" charset="0"/>
            </a:rPr>
            <a:t>перший семестр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0.48119</cdr:x>
      <cdr:y>0.51289</cdr:y>
    </cdr:from>
    <cdr:to>
      <cdr:x>0.57426</cdr:x>
      <cdr:y>0.72779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26971" y="2598058"/>
          <a:ext cx="682172" cy="1088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0.74059</cdr:x>
      <cdr:y>0.51576</cdr:y>
    </cdr:from>
    <cdr:to>
      <cdr:x>0.83366</cdr:x>
      <cdr:y>0.65903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28342" y="2612572"/>
          <a:ext cx="682171" cy="725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9,25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0.19355</cdr:x>
      <cdr:y>0.68274</cdr:y>
    </cdr:from>
    <cdr:to>
      <cdr:x>0.29026</cdr:x>
      <cdr:y>0.7986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93372" y="3458428"/>
          <a:ext cx="696208" cy="5868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9,2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0.47942</cdr:x>
      <cdr:y>0.40244</cdr:y>
    </cdr:from>
    <cdr:to>
      <cdr:x>0.56584</cdr:x>
      <cdr:y>0.49695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81829" y="1915886"/>
          <a:ext cx="609600" cy="4499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0.73868</cdr:x>
      <cdr:y>0.4577</cdr:y>
    </cdr:from>
    <cdr:to>
      <cdr:x>0.81893</cdr:x>
      <cdr:y>0.54916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210629" y="2178956"/>
          <a:ext cx="566057" cy="435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9,5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0.21113</cdr:x>
      <cdr:y>0.34209</cdr:y>
    </cdr:from>
    <cdr:to>
      <cdr:x>0.30134</cdr:x>
      <cdr:y>0.54623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6572" y="1678214"/>
          <a:ext cx="682171" cy="100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9,2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0.46931</cdr:x>
      <cdr:y>0.70118</cdr:y>
    </cdr:from>
    <cdr:to>
      <cdr:x>0.55184</cdr:x>
      <cdr:y>0.77811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48886" y="3439886"/>
          <a:ext cx="624114" cy="3773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0.74856</cdr:x>
      <cdr:y>0.60651</cdr:y>
    </cdr:from>
    <cdr:to>
      <cdr:x>0.82534</cdr:x>
      <cdr:y>0.74852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60572" y="2975429"/>
          <a:ext cx="580571" cy="696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9,0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0.21113</cdr:x>
      <cdr:y>0.34209</cdr:y>
    </cdr:from>
    <cdr:to>
      <cdr:x>0.30134</cdr:x>
      <cdr:y>0.54623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6572" y="1678214"/>
          <a:ext cx="682171" cy="1001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0.46931</cdr:x>
      <cdr:y>0.70118</cdr:y>
    </cdr:from>
    <cdr:to>
      <cdr:x>0.55184</cdr:x>
      <cdr:y>0.77811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48886" y="3439886"/>
          <a:ext cx="624114" cy="3773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8,2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0.74856</cdr:x>
      <cdr:y>0.60651</cdr:y>
    </cdr:from>
    <cdr:to>
      <cdr:x>0.82534</cdr:x>
      <cdr:y>0.74852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660572" y="2975429"/>
          <a:ext cx="580571" cy="696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0.45836</cdr:x>
      <cdr:y>0.37318</cdr:y>
    </cdr:from>
    <cdr:to>
      <cdr:x>0.54164</cdr:x>
      <cdr:y>0.49692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6362" y="1760341"/>
          <a:ext cx="607962" cy="583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0.73757</cdr:x>
      <cdr:y>0.42615</cdr:y>
    </cdr:from>
    <cdr:to>
      <cdr:x>0.833</cdr:x>
      <cdr:y>0.55077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384799" y="2010229"/>
          <a:ext cx="696686" cy="587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8,6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0.4728</cdr:x>
      <cdr:y>0.33805</cdr:y>
    </cdr:from>
    <cdr:to>
      <cdr:x>0.56552</cdr:x>
      <cdr:y>0.48585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03742" y="1560285"/>
          <a:ext cx="667514" cy="6821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0.72984</cdr:x>
      <cdr:y>0.57547</cdr:y>
    </cdr:from>
    <cdr:to>
      <cdr:x>0.81855</cdr:x>
      <cdr:y>0.67296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254170" y="2656115"/>
          <a:ext cx="638629" cy="4499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9,3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0.20563</cdr:x>
      <cdr:y>0.71261</cdr:y>
    </cdr:from>
    <cdr:to>
      <cdr:x>0.29221</cdr:x>
      <cdr:y>0.81525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8858" y="3526973"/>
          <a:ext cx="580571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0.46645</cdr:x>
      <cdr:y>0.20821</cdr:y>
    </cdr:from>
    <cdr:to>
      <cdr:x>0.5855</cdr:x>
      <cdr:y>0.33138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27829" y="1030515"/>
          <a:ext cx="798285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0.72944</cdr:x>
      <cdr:y>0.5</cdr:y>
    </cdr:from>
    <cdr:to>
      <cdr:x>0.82468</cdr:x>
      <cdr:y>0.58211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91315" y="2474686"/>
          <a:ext cx="638628" cy="40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9,6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0.18763</cdr:x>
      <cdr:y>0.73143</cdr:y>
    </cdr:from>
    <cdr:to>
      <cdr:x>0.28247</cdr:x>
      <cdr:y>0.86571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20801" y="3715658"/>
          <a:ext cx="667657" cy="6821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8,8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0.47528</cdr:x>
      <cdr:y>0.34857</cdr:y>
    </cdr:from>
    <cdr:to>
      <cdr:x>0.58868</cdr:x>
      <cdr:y>0.49143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45686" y="1770743"/>
          <a:ext cx="798286" cy="725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9,4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0.72165</cdr:x>
      <cdr:y>0.49429</cdr:y>
    </cdr:from>
    <cdr:to>
      <cdr:x>0.82474</cdr:x>
      <cdr:y>0.61714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080000" y="2510971"/>
          <a:ext cx="725715" cy="6241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9,1</a:t>
          </a:r>
          <a:endParaRPr lang="uk-U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3A336-9DB2-4833-8768-A0C0587B5B28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176FB-BC08-4F70-B2F3-1754AC693E8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76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176FB-BC08-4F70-B2F3-1754AC693E89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283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176FB-BC08-4F70-B2F3-1754AC693E89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8897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176FB-BC08-4F70-B2F3-1754AC693E89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5101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176FB-BC08-4F70-B2F3-1754AC693E89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1982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176FB-BC08-4F70-B2F3-1754AC693E89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7736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485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908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8564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3141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777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496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9327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220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778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095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94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847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183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746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721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514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4CD27-5D1A-49A0-9B2B-13DAF1671173}" type="datetimeFigureOut">
              <a:rPr lang="uk-UA" smtClean="0"/>
              <a:t>08.10.2021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BBE3B0-61E6-4861-B6A3-8C8CCC8108A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621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1141" y="2423886"/>
            <a:ext cx="7590971" cy="409501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доктора філософії на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b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-науковому)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b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b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спеціальності 051 Економіка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– 2021 навчальний рік</a:t>
            </a:r>
            <a:r>
              <a:rPr lang="uk-UA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464424" y="7355556"/>
            <a:ext cx="5826719" cy="109689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4" name="Прямокутник 3"/>
          <p:cNvSpPr/>
          <p:nvPr/>
        </p:nvSpPr>
        <p:spPr>
          <a:xfrm>
            <a:off x="5791200" y="659470"/>
            <a:ext cx="3352800" cy="1349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cap="all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 забезпечення</a:t>
            </a:r>
          </a:p>
          <a:p>
            <a:pPr algn="ctr"/>
            <a:r>
              <a:rPr lang="uk-UA" b="1" cap="all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 освіти</a:t>
            </a:r>
            <a:endParaRPr lang="uk-UA" b="1" cap="all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435" y="772270"/>
            <a:ext cx="1731022" cy="16110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9321" y="125939"/>
            <a:ext cx="8271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 державний аграрно-економічний університет</a:t>
            </a:r>
            <a:endParaRPr lang="uk-UA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0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128089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зрозуміло на першому занятті пояснив можливості отримання балів за виконання завдань?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і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693282"/>
              </p:ext>
            </p:extLst>
          </p:nvPr>
        </p:nvGraphicFramePr>
        <p:xfrm>
          <a:off x="1378857" y="1132114"/>
          <a:ext cx="7561943" cy="4905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6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986976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об’єктивно та прозоро оцінював Ваші знання?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і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897629"/>
              </p:ext>
            </p:extLst>
          </p:nvPr>
        </p:nvGraphicFramePr>
        <p:xfrm>
          <a:off x="1589457" y="1320800"/>
          <a:ext cx="7300686" cy="4717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77029" y="4625945"/>
            <a:ext cx="595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7,8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986976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був вимогливим до здобувачів вищої освіти?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іагра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646230"/>
              </p:ext>
            </p:extLst>
          </p:nvPr>
        </p:nvGraphicFramePr>
        <p:xfrm>
          <a:off x="1683658" y="1422400"/>
          <a:ext cx="7199086" cy="4615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91543" y="4833258"/>
            <a:ext cx="754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9,2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86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986976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допоміг Вам здобути сучасні знання та вміння, практичні навички?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і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561289"/>
              </p:ext>
            </p:extLst>
          </p:nvPr>
        </p:nvGraphicFramePr>
        <p:xfrm>
          <a:off x="1828800" y="1088571"/>
          <a:ext cx="6705600" cy="494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96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986976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б я хотів(ла) надалі навчатися у цього викладача?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і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748078"/>
              </p:ext>
            </p:extLst>
          </p:nvPr>
        </p:nvGraphicFramePr>
        <p:xfrm>
          <a:off x="1494971" y="957943"/>
          <a:ext cx="7039429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86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098609"/>
              </p:ext>
            </p:extLst>
          </p:nvPr>
        </p:nvGraphicFramePr>
        <p:xfrm>
          <a:off x="1352863" y="4960983"/>
          <a:ext cx="7036394" cy="1265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5090"/>
                <a:gridCol w="2301231"/>
                <a:gridCol w="2270073"/>
              </a:tblGrid>
              <a:tr h="57484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Перший семестр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Другий семестр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Навчальний</a:t>
                      </a:r>
                      <a:r>
                        <a:rPr lang="uk-UA" sz="18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рік</a:t>
                      </a:r>
                      <a:endParaRPr lang="uk-UA" sz="18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6255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89,3 %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91,8%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90,15%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352863" y="736326"/>
            <a:ext cx="7169624" cy="1150531"/>
          </a:xfrm>
          <a:prstGeom prst="rect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0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рівень викладання за оцінками здобувачів</a:t>
            </a:r>
          </a:p>
          <a:p>
            <a:pPr algn="ctr"/>
            <a:r>
              <a:rPr lang="uk-UA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третього </a:t>
            </a:r>
            <a:r>
              <a:rPr lang="uk-UA" sz="20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 рівня вищої освіти спеціальності 051 Економіка</a:t>
            </a:r>
            <a:br>
              <a:rPr lang="uk-UA" sz="2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іагра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193241"/>
              </p:ext>
            </p:extLst>
          </p:nvPr>
        </p:nvGraphicFramePr>
        <p:xfrm>
          <a:off x="1352863" y="2057399"/>
          <a:ext cx="7169624" cy="2732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373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80457" y="624110"/>
            <a:ext cx="7053943" cy="1280890"/>
          </a:xfr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6">
                  <a:lumMod val="20000"/>
                  <a:lumOff val="80000"/>
                </a:schemeClr>
              </a:gs>
              <a:gs pos="83000">
                <a:schemeClr val="accent6"/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за співпрацю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8" descr="http://www.ksau.kherson.ua/files/news/2021/202109/20210917-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457" y="1905000"/>
            <a:ext cx="7053943" cy="4776334"/>
          </a:xfrm>
          <a:prstGeom prst="rect">
            <a:avLst/>
          </a:prstGeom>
          <a:noFill/>
          <a:effectLst>
            <a:outerShdw blurRad="50800" dist="38100" dir="10800000" sx="101000" sy="101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57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393372" y="841828"/>
            <a:ext cx="6778171" cy="548640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анкетування регламентовано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анкетування ХДАЕУ.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 проводиться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встановленим графіком.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проведення опитування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семестр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25.12.2020 по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06.01.2021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 семестр 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04.05. 2021 по 04.06. 2021.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 здобувачів ВО ХДАЕУ проведено в режимі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даних анкетування дає можливість визначити якість викладання, дозволить більш ефективно вирішувати питання контролю та оцінки якості роботи НПП, є умовою вдосконалення професійних знань та педагогічної майстерності викладачів.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 на запитання анкети здобувачі ВО оцінювали за десятибальною шкалою від 1до 10, де: «1» – незадовільно, «10» – відмінно.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Сектором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-методичного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ХДАЕУ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791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249995"/>
              </p:ext>
            </p:extLst>
          </p:nvPr>
        </p:nvGraphicFramePr>
        <p:xfrm>
          <a:off x="1436914" y="217716"/>
          <a:ext cx="7576457" cy="628468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76457"/>
              </a:tblGrid>
              <a:tr h="573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cap="all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Критерії оцінювання якості викладання окремої дисципліни</a:t>
                      </a:r>
                      <a:endParaRPr lang="uk-UA" sz="1600" cap="all" baseline="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84795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доступно викладач розкриває матеріал, виділяє головні і роз’яснює складні моменти, дотримується логічної послідовності у викладі? 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16219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16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Наскільки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 Вашу думку, викладач володіє </a:t>
                      </a: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матеріалом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854358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уміє викликати і підтримати інтерес аудиторії до дисципліни?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44076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був коректним та тактовним?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71953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використовував сучасні та цікаві методи викладання?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715816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зрозуміло на першому занятті пояснив можливості отримання балів за виконання завдань?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4076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об’єктивно та прозоро оцінював Ваші знання?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4076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був вимогливим до здобувачів вищої освіти?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41626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викладач допоміг Вам здобути сучасні знання та вміння, практичні навички?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4076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Наскільки </a:t>
                      </a:r>
                      <a:r>
                        <a:rPr lang="uk-UA" sz="16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 я хотів(ла) надалі навчатися у цього викладача?</a:t>
                      </a:r>
                      <a:endParaRPr lang="uk-UA" sz="16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13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38866"/>
              </p:ext>
            </p:extLst>
          </p:nvPr>
        </p:nvGraphicFramePr>
        <p:xfrm>
          <a:off x="1436915" y="2723271"/>
          <a:ext cx="7605486" cy="370592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74476"/>
                <a:gridCol w="1859651"/>
                <a:gridCol w="1845454"/>
                <a:gridCol w="2125905"/>
              </a:tblGrid>
              <a:tr h="773751">
                <a:tc rowSpan="2">
                  <a:txBody>
                    <a:bodyPr/>
                    <a:lstStyle/>
                    <a:p>
                      <a:endParaRPr lang="uk-UA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здобувачів ступеня доктор філософії</a:t>
                      </a:r>
                      <a:endParaRPr lang="uk-UA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9774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чисельність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респондентів</a:t>
                      </a:r>
                    </a:p>
                    <a:p>
                      <a:pPr algn="ctr"/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 загальної чисельності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73751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семестр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90,9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2579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семестр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393371" y="406400"/>
            <a:ext cx="7649029" cy="2316871"/>
          </a:xfrm>
          <a:gradFill>
            <a:gsLst>
              <a:gs pos="79205">
                <a:schemeClr val="accent6">
                  <a:lumMod val="60000"/>
                  <a:lumOff val="40000"/>
                </a:schemeClr>
              </a:gs>
              <a:gs pos="48000">
                <a:schemeClr val="accent5">
                  <a:lumMod val="20000"/>
                  <a:lumOff val="80000"/>
                </a:schemeClr>
              </a:gs>
              <a:gs pos="69101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 доктора філософії спеціальності </a:t>
            </a:r>
            <a:r>
              <a:rPr lang="uk-UA" sz="24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051 </a:t>
            </a:r>
            <a:r>
              <a:rPr lang="uk-UA" sz="2400" b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Економіка,</a:t>
            </a:r>
            <a:r>
              <a:rPr lang="uk-UA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оцінювали якість викладання</a:t>
            </a:r>
            <a:br>
              <a:rPr lang="uk-UA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– 2021 н. р</a:t>
            </a:r>
            <a:endParaRPr lang="uk-UA" sz="2400" i="1" cap="all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26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571" y="624110"/>
            <a:ext cx="6937829" cy="128089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доступно викладач розкриває матеріал, виділяє головні та роз’яснює складні моменти, дотримується логічної послідовності викладання?</a:t>
            </a:r>
          </a:p>
        </p:txBody>
      </p:sp>
      <p:graphicFrame>
        <p:nvGraphicFramePr>
          <p:cNvPr id="7" name="Діагра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3395874"/>
              </p:ext>
            </p:extLst>
          </p:nvPr>
        </p:nvGraphicFramePr>
        <p:xfrm>
          <a:off x="1422400" y="1625600"/>
          <a:ext cx="7112000" cy="4499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72229" y="6052457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02857" y="3794062"/>
            <a:ext cx="522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9,0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4228" y="5151148"/>
            <a:ext cx="522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8,8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8487" y="3994117"/>
            <a:ext cx="522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8,7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85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Наскільки, на Вашу думку, викладач володіє навчальним матеріалом?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15772" y="6052457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іагра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556541"/>
              </p:ext>
            </p:extLst>
          </p:nvPr>
        </p:nvGraphicFramePr>
        <p:xfrm>
          <a:off x="1770743" y="1465943"/>
          <a:ext cx="7024914" cy="458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249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128089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уміє викликати і підтримати інтерес аудиторії до дисципліни?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15772" y="6052457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і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4937323"/>
              </p:ext>
            </p:extLst>
          </p:nvPr>
        </p:nvGraphicFramePr>
        <p:xfrm>
          <a:off x="1494972" y="1190171"/>
          <a:ext cx="7329714" cy="5065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46400" y="4731657"/>
            <a:ext cx="653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9,1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72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128089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був коректним та тактовним?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і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880246"/>
              </p:ext>
            </p:extLst>
          </p:nvPr>
        </p:nvGraphicFramePr>
        <p:xfrm>
          <a:off x="1582057" y="986971"/>
          <a:ext cx="7199086" cy="5065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528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0" y="304795"/>
            <a:ext cx="6589200" cy="128089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 викладач використовував сучасні та цікаві методи викладання?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5429" y="6037943"/>
            <a:ext cx="5558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1-й семестр       2-й семестр        за рік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і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593927"/>
              </p:ext>
            </p:extLst>
          </p:nvPr>
        </p:nvGraphicFramePr>
        <p:xfrm>
          <a:off x="1378857" y="1132114"/>
          <a:ext cx="7561943" cy="4905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80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1435</TotalTime>
  <Words>537</Words>
  <Application>Microsoft Office PowerPoint</Application>
  <PresentationFormat>Екран (4:3)</PresentationFormat>
  <Paragraphs>108</Paragraphs>
  <Slides>16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Пасмо</vt:lpstr>
      <vt:lpstr>Результати опитування здобувачів ступеня доктора філософії на третьому  (освітньо-науковому) рівні  вищої освіти  спеціальності 051 Економіка  2020 – 2021 навчальний рік </vt:lpstr>
      <vt:lpstr>Презентація PowerPoint</vt:lpstr>
      <vt:lpstr>Презентація PowerPoint</vt:lpstr>
      <vt:lpstr>Чисельність здобувачів ступеня доктора філософії спеціальності 051 Економіка, які оцінювали якість викладання 2020 – 2021 н. р</vt:lpstr>
      <vt:lpstr>Наскільки доступно викладач розкриває матеріал, виділяє головні та роз’яснює складні моменти, дотримується логічної послідовності викладання?</vt:lpstr>
      <vt:lpstr>Наскільки, на Вашу думку, викладач володіє навчальним матеріалом?</vt:lpstr>
      <vt:lpstr>Наскільки викладач уміє викликати і підтримати інтерес аудиторії до дисципліни?</vt:lpstr>
      <vt:lpstr>Наскільки викладач був коректним та тактовним?</vt:lpstr>
      <vt:lpstr>Наскільки викладач використовував сучасні та цікаві методи викладання?</vt:lpstr>
      <vt:lpstr>Наскільки викладач зрозуміло на першому занятті пояснив можливості отримання балів за виконання завдань?</vt:lpstr>
      <vt:lpstr>Наскільки викладач об’єктивно та прозоро оцінював Ваші знання?</vt:lpstr>
      <vt:lpstr>Наскільки викладач був вимогливим до здобувачів вищої освіти?</vt:lpstr>
      <vt:lpstr>Наскільки викладач допоміг Вам здобути сучасні знання та вміння, практичні навички?</vt:lpstr>
      <vt:lpstr>Наскільки б я хотів(ла) надалі навчатися у цього викладача?</vt:lpstr>
      <vt:lpstr>Презентація PowerPoint</vt:lpstr>
      <vt:lpstr>Дякуємо за співпрацю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Ira</dc:creator>
  <cp:lastModifiedBy>Ira</cp:lastModifiedBy>
  <cp:revision>96</cp:revision>
  <cp:lastPrinted>2021-10-07T09:30:52Z</cp:lastPrinted>
  <dcterms:created xsi:type="dcterms:W3CDTF">2021-01-06T10:47:09Z</dcterms:created>
  <dcterms:modified xsi:type="dcterms:W3CDTF">2021-10-08T06:31:52Z</dcterms:modified>
</cp:coreProperties>
</file>