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3" r:id="rId16"/>
    <p:sldId id="271" r:id="rId17"/>
    <p:sldId id="274" r:id="rId18"/>
    <p:sldId id="276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CAB5"/>
    <a:srgbClr val="F7EFED"/>
    <a:srgbClr val="C0AF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86" y="67"/>
      </p:cViewPr>
      <p:guideLst>
        <p:guide orient="horz" pos="2183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27E8-4F3E-4119-93F9-B1C8600B28C6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50F9C-02EE-4FD3-9A4E-469F5FED2E5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412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27E8-4F3E-4119-93F9-B1C8600B28C6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50F9C-02EE-4FD3-9A4E-469F5FED2E5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542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27E8-4F3E-4119-93F9-B1C8600B28C6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50F9C-02EE-4FD3-9A4E-469F5FED2E5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644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27E8-4F3E-4119-93F9-B1C8600B28C6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50F9C-02EE-4FD3-9A4E-469F5FED2E5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144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27E8-4F3E-4119-93F9-B1C8600B28C6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50F9C-02EE-4FD3-9A4E-469F5FED2E5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92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27E8-4F3E-4119-93F9-B1C8600B28C6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50F9C-02EE-4FD3-9A4E-469F5FED2E5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46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27E8-4F3E-4119-93F9-B1C8600B28C6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50F9C-02EE-4FD3-9A4E-469F5FED2E5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984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27E8-4F3E-4119-93F9-B1C8600B28C6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50F9C-02EE-4FD3-9A4E-469F5FED2E5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270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27E8-4F3E-4119-93F9-B1C8600B28C6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50F9C-02EE-4FD3-9A4E-469F5FED2E5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7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27E8-4F3E-4119-93F9-B1C8600B28C6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50F9C-02EE-4FD3-9A4E-469F5FED2E5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41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27E8-4F3E-4119-93F9-B1C8600B28C6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50F9C-02EE-4FD3-9A4E-469F5FED2E5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24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727E8-4F3E-4119-93F9-B1C8600B28C6}" type="datetimeFigureOut">
              <a:rPr lang="ru-RU" smtClean="0"/>
              <a:t>08.05.2025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50F9C-02EE-4FD3-9A4E-469F5FED2E5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7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1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2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9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 b="12166"/>
          <a:stretch/>
        </p:blipFill>
        <p:spPr>
          <a:xfrm>
            <a:off x="0" y="1122363"/>
            <a:ext cx="12210141" cy="54570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80378" b="-284"/>
          <a:stretch/>
        </p:blipFill>
        <p:spPr>
          <a:xfrm>
            <a:off x="0" y="5512158"/>
            <a:ext cx="12192000" cy="13651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7" y="0"/>
            <a:ext cx="12193057" cy="15607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37" y="2742396"/>
            <a:ext cx="12168268" cy="1773784"/>
          </a:xfrm>
          <a:solidFill>
            <a:srgbClr val="F7EFED"/>
          </a:solidFill>
          <a:ln>
            <a:noFill/>
          </a:ln>
          <a:effectLst>
            <a:softEdge rad="317500"/>
          </a:effectLst>
        </p:spPr>
        <p:txBody>
          <a:bodyPr anchor="ctr">
            <a:normAutofit fontScale="90000"/>
          </a:bodyPr>
          <a:lstStyle/>
          <a:p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                                                                          Раннє Відродження і гуманізм.</a:t>
            </a:r>
            <a:br>
              <a:rPr lang="uk-UA" b="1" dirty="0">
                <a:solidFill>
                  <a:schemeClr val="tx2">
                    <a:lumMod val="50000"/>
                  </a:schemeClr>
                </a:solidFill>
              </a:rPr>
            </a:b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237148"/>
            <a:ext cx="9144000" cy="1020651"/>
          </a:xfrm>
        </p:spPr>
        <p:txBody>
          <a:bodyPr/>
          <a:lstStyle/>
          <a:p>
            <a:r>
              <a:rPr lang="uk-UA" dirty="0"/>
              <a:t>Всесвітня історія</a:t>
            </a:r>
          </a:p>
          <a:p>
            <a:r>
              <a:rPr lang="uk-UA" dirty="0"/>
              <a:t>7 клас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8" y="119484"/>
            <a:ext cx="12186432" cy="20057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47473"/>
            <a:ext cx="12210141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98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A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8762116" y="120031"/>
            <a:ext cx="3253212" cy="1631216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/>
              <a:t>Його </a:t>
            </a:r>
            <a:r>
              <a:rPr lang="ru-RU" sz="2000" dirty="0" err="1"/>
              <a:t>стараннями</a:t>
            </a:r>
            <a:r>
              <a:rPr lang="ru-RU" sz="2000" dirty="0"/>
              <a:t> у </a:t>
            </a:r>
            <a:r>
              <a:rPr lang="ru-RU" sz="2000" dirty="0" err="1"/>
              <a:t>Флоренції</a:t>
            </a:r>
            <a:r>
              <a:rPr lang="ru-RU" sz="2000" dirty="0"/>
              <a:t> була заснована кафедра </a:t>
            </a:r>
            <a:r>
              <a:rPr lang="ru-RU" sz="2000" dirty="0" err="1"/>
              <a:t>грецької</a:t>
            </a:r>
            <a:r>
              <a:rPr lang="ru-RU" sz="2000" dirty="0"/>
              <a:t> </a:t>
            </a:r>
            <a:r>
              <a:rPr lang="ru-RU" sz="2000" dirty="0" err="1"/>
              <a:t>мови</a:t>
            </a:r>
            <a:r>
              <a:rPr lang="ru-RU" sz="2000" dirty="0"/>
              <a:t> та </a:t>
            </a:r>
            <a:r>
              <a:rPr lang="ru-RU" sz="2000" dirty="0" err="1"/>
              <a:t>літератури</a:t>
            </a:r>
            <a:r>
              <a:rPr lang="ru-RU" sz="2000" dirty="0"/>
              <a:t>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9250" b="8487"/>
          <a:stretch/>
        </p:blipFill>
        <p:spPr>
          <a:xfrm>
            <a:off x="8966585" y="2068643"/>
            <a:ext cx="3048743" cy="46364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9022" y="667981"/>
            <a:ext cx="3518338" cy="4227306"/>
          </a:xfrm>
          <a:prstGeom prst="ellipse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32785" y="101816"/>
            <a:ext cx="8071057" cy="6603240"/>
            <a:chOff x="132785" y="101816"/>
            <a:chExt cx="8071057" cy="6603240"/>
          </a:xfrm>
        </p:grpSpPr>
        <p:sp>
          <p:nvSpPr>
            <p:cNvPr id="4" name="Полилиния 3"/>
            <p:cNvSpPr/>
            <p:nvPr/>
          </p:nvSpPr>
          <p:spPr>
            <a:xfrm>
              <a:off x="132786" y="101816"/>
              <a:ext cx="3241480" cy="1475837"/>
            </a:xfrm>
            <a:custGeom>
              <a:avLst/>
              <a:gdLst>
                <a:gd name="connsiteX0" fmla="*/ 0 w 3342605"/>
                <a:gd name="connsiteY0" fmla="*/ 0 h 2005563"/>
                <a:gd name="connsiteX1" fmla="*/ 3342605 w 3342605"/>
                <a:gd name="connsiteY1" fmla="*/ 0 h 2005563"/>
                <a:gd name="connsiteX2" fmla="*/ 3342605 w 3342605"/>
                <a:gd name="connsiteY2" fmla="*/ 2005563 h 2005563"/>
                <a:gd name="connsiteX3" fmla="*/ 0 w 3342605"/>
                <a:gd name="connsiteY3" fmla="*/ 2005563 h 2005563"/>
                <a:gd name="connsiteX4" fmla="*/ 0 w 3342605"/>
                <a:gd name="connsiteY4" fmla="*/ 0 h 200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605" h="2005563">
                  <a:moveTo>
                    <a:pt x="0" y="0"/>
                  </a:moveTo>
                  <a:lnTo>
                    <a:pt x="3342605" y="0"/>
                  </a:lnTo>
                  <a:lnTo>
                    <a:pt x="3342605" y="2005563"/>
                  </a:lnTo>
                  <a:lnTo>
                    <a:pt x="0" y="2005563"/>
                  </a:lnTo>
                  <a:lnTo>
                    <a:pt x="0" y="0"/>
                  </a:lnTo>
                  <a:close/>
                </a:path>
              </a:pathLst>
            </a:cu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400" kern="1200" dirty="0"/>
                <a:t>Італійський письменник, </a:t>
              </a:r>
              <a:r>
                <a:rPr lang="ru-RU" sz="2400" b="0" i="0" kern="1200" dirty="0"/>
                <a:t>друг </a:t>
              </a:r>
              <a:r>
                <a:rPr lang="ru-RU" sz="2400" b="0" i="0" kern="1200" dirty="0" err="1"/>
                <a:t>Франческо</a:t>
              </a:r>
              <a:r>
                <a:rPr lang="ru-RU" sz="2400" b="0" i="0" kern="1200" dirty="0"/>
                <a:t> Петрарки</a:t>
              </a:r>
              <a:r>
                <a:rPr lang="uk-UA" sz="2400" kern="1200" dirty="0"/>
                <a:t>.</a:t>
              </a:r>
              <a:endParaRPr lang="ru-RU" sz="2400" kern="1200" dirty="0"/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132785" y="1751247"/>
              <a:ext cx="3241481" cy="2005563"/>
            </a:xfrm>
            <a:custGeom>
              <a:avLst/>
              <a:gdLst>
                <a:gd name="connsiteX0" fmla="*/ 0 w 3342605"/>
                <a:gd name="connsiteY0" fmla="*/ 0 h 2005563"/>
                <a:gd name="connsiteX1" fmla="*/ 3342605 w 3342605"/>
                <a:gd name="connsiteY1" fmla="*/ 0 h 2005563"/>
                <a:gd name="connsiteX2" fmla="*/ 3342605 w 3342605"/>
                <a:gd name="connsiteY2" fmla="*/ 2005563 h 2005563"/>
                <a:gd name="connsiteX3" fmla="*/ 0 w 3342605"/>
                <a:gd name="connsiteY3" fmla="*/ 2005563 h 2005563"/>
                <a:gd name="connsiteX4" fmla="*/ 0 w 3342605"/>
                <a:gd name="connsiteY4" fmla="*/ 0 h 200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605" h="2005563">
                  <a:moveTo>
                    <a:pt x="0" y="0"/>
                  </a:moveTo>
                  <a:lnTo>
                    <a:pt x="3342605" y="0"/>
                  </a:lnTo>
                  <a:lnTo>
                    <a:pt x="3342605" y="2005563"/>
                  </a:lnTo>
                  <a:lnTo>
                    <a:pt x="0" y="2005563"/>
                  </a:lnTo>
                  <a:lnTo>
                    <a:pt x="0" y="0"/>
                  </a:lnTo>
                  <a:close/>
                </a:path>
              </a:pathLst>
            </a:cu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000" kern="1200" dirty="0"/>
                <a:t>У романі </a:t>
              </a:r>
              <a:r>
                <a:rPr lang="uk-UA" sz="2000" b="1" kern="1200" dirty="0"/>
                <a:t>“Декамерон” </a:t>
              </a:r>
              <a:r>
                <a:rPr lang="uk-UA" sz="2000" kern="1200" dirty="0"/>
                <a:t>зібрав 100 новел, сюжети яких запозичив у фольклорі та                    міській літературі.</a:t>
              </a:r>
              <a:endParaRPr lang="ru-RU" sz="2000" kern="1200" dirty="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3902299" y="4699493"/>
              <a:ext cx="4301543" cy="2005563"/>
            </a:xfrm>
            <a:custGeom>
              <a:avLst/>
              <a:gdLst>
                <a:gd name="connsiteX0" fmla="*/ 0 w 3342605"/>
                <a:gd name="connsiteY0" fmla="*/ 0 h 2005563"/>
                <a:gd name="connsiteX1" fmla="*/ 3342605 w 3342605"/>
                <a:gd name="connsiteY1" fmla="*/ 0 h 2005563"/>
                <a:gd name="connsiteX2" fmla="*/ 3342605 w 3342605"/>
                <a:gd name="connsiteY2" fmla="*/ 2005563 h 2005563"/>
                <a:gd name="connsiteX3" fmla="*/ 0 w 3342605"/>
                <a:gd name="connsiteY3" fmla="*/ 2005563 h 2005563"/>
                <a:gd name="connsiteX4" fmla="*/ 0 w 3342605"/>
                <a:gd name="connsiteY4" fmla="*/ 0 h 200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605" h="2005563">
                  <a:moveTo>
                    <a:pt x="0" y="0"/>
                  </a:moveTo>
                  <a:lnTo>
                    <a:pt x="3342605" y="0"/>
                  </a:lnTo>
                  <a:lnTo>
                    <a:pt x="3342605" y="2005563"/>
                  </a:lnTo>
                  <a:lnTo>
                    <a:pt x="0" y="200556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200" b="1" kern="1200" dirty="0">
                  <a:solidFill>
                    <a:schemeClr val="tx1"/>
                  </a:solidFill>
                </a:rPr>
                <a:t>Джованні Боккаччо </a:t>
              </a:r>
              <a:r>
                <a:rPr lang="uk-UA" sz="3200" kern="1200" dirty="0">
                  <a:solidFill>
                    <a:schemeClr val="tx1"/>
                  </a:solidFill>
                </a:rPr>
                <a:t>(1313 - 1375)</a:t>
              </a:r>
              <a:endParaRPr lang="ru-RU" sz="3200" kern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132785" y="3930404"/>
              <a:ext cx="3241481" cy="2774652"/>
            </a:xfrm>
            <a:custGeom>
              <a:avLst/>
              <a:gdLst>
                <a:gd name="connsiteX0" fmla="*/ 0 w 3342605"/>
                <a:gd name="connsiteY0" fmla="*/ 0 h 2005563"/>
                <a:gd name="connsiteX1" fmla="*/ 3342605 w 3342605"/>
                <a:gd name="connsiteY1" fmla="*/ 0 h 2005563"/>
                <a:gd name="connsiteX2" fmla="*/ 3342605 w 3342605"/>
                <a:gd name="connsiteY2" fmla="*/ 2005563 h 2005563"/>
                <a:gd name="connsiteX3" fmla="*/ 0 w 3342605"/>
                <a:gd name="connsiteY3" fmla="*/ 2005563 h 2005563"/>
                <a:gd name="connsiteX4" fmla="*/ 0 w 3342605"/>
                <a:gd name="connsiteY4" fmla="*/ 0 h 200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605" h="2005563">
                  <a:moveTo>
                    <a:pt x="0" y="0"/>
                  </a:moveTo>
                  <a:lnTo>
                    <a:pt x="3342605" y="0"/>
                  </a:lnTo>
                  <a:lnTo>
                    <a:pt x="3342605" y="2005563"/>
                  </a:lnTo>
                  <a:lnTo>
                    <a:pt x="0" y="2005563"/>
                  </a:lnTo>
                  <a:lnTo>
                    <a:pt x="0" y="0"/>
                  </a:lnTo>
                  <a:close/>
                </a:path>
              </a:pathLst>
            </a:cu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000" b="1" kern="1200" dirty="0"/>
                <a:t>“Декамерон” </a:t>
              </a:r>
              <a:r>
                <a:rPr lang="uk-UA" sz="2000" kern="1200" dirty="0"/>
                <a:t>– оспівує земне життя. П</a:t>
              </a:r>
              <a:r>
                <a:rPr lang="ru-RU" sz="2000" b="0" i="0" kern="1200" dirty="0" err="1"/>
                <a:t>ерекладений</a:t>
              </a:r>
              <a:r>
                <a:rPr lang="ru-RU" sz="2000" b="0" i="0" kern="1200" dirty="0"/>
                <a:t> </a:t>
              </a:r>
              <a:r>
                <a:rPr lang="ru-RU" sz="2000" b="0" i="0" kern="1200" dirty="0" err="1"/>
                <a:t>ледь</a:t>
              </a:r>
              <a:r>
                <a:rPr lang="ru-RU" sz="2000" b="0" i="0" kern="1200" dirty="0"/>
                <a:t>      не </a:t>
              </a:r>
              <a:r>
                <a:rPr lang="ru-RU" sz="2000" b="0" i="0" kern="1200" dirty="0" err="1"/>
                <a:t>всіма</a:t>
              </a:r>
              <a:r>
                <a:rPr lang="ru-RU" sz="2000" b="0" i="0" kern="1200" dirty="0"/>
                <a:t> </a:t>
              </a:r>
              <a:r>
                <a:rPr lang="ru-RU" sz="2000" b="0" i="0" kern="1200" dirty="0" err="1"/>
                <a:t>мовами</a:t>
              </a:r>
              <a:r>
                <a:rPr lang="ru-RU" sz="2000" b="0" i="0" kern="1200" dirty="0"/>
                <a:t> </a:t>
              </a:r>
              <a:r>
                <a:rPr lang="ru-RU" sz="2000" b="0" i="0" kern="1200" dirty="0" err="1"/>
                <a:t>світу</a:t>
              </a:r>
              <a:r>
                <a:rPr lang="ru-RU" sz="2000" b="0" i="0" kern="1200" dirty="0"/>
                <a:t>, з нього черпали </a:t>
              </a:r>
              <a:r>
                <a:rPr lang="ru-RU" sz="2000" b="0" i="0" kern="1200" dirty="0" err="1"/>
                <a:t>багато</a:t>
              </a:r>
              <a:r>
                <a:rPr lang="ru-RU" sz="2000" b="0" i="0" kern="1200" dirty="0"/>
                <a:t> </a:t>
              </a:r>
              <a:r>
                <a:rPr lang="ru-RU" sz="2000" b="0" i="0" kern="1200" dirty="0" err="1"/>
                <a:t>письменників</a:t>
              </a:r>
              <a:r>
                <a:rPr lang="ru-RU" sz="2000" b="0" i="0" kern="1200" dirty="0"/>
                <a:t>, й чи не </a:t>
              </a:r>
              <a:r>
                <a:rPr lang="ru-RU" sz="2000" b="0" i="0" kern="1200" dirty="0" err="1"/>
                <a:t>найбільше</a:t>
              </a:r>
              <a:r>
                <a:rPr lang="ru-RU" sz="2000" b="0" i="0" kern="1200" dirty="0"/>
                <a:t> </a:t>
              </a:r>
              <a:r>
                <a:rPr lang="ru-RU" sz="2000" b="0" i="0" kern="1200" dirty="0" err="1"/>
                <a:t>Шекспір</a:t>
              </a:r>
              <a:r>
                <a:rPr lang="ru-RU" sz="2000" b="0" i="0" kern="1200" dirty="0"/>
                <a:t>.</a:t>
              </a:r>
              <a:endParaRPr lang="ru-RU" sz="2000" kern="1200" dirty="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2230" y="278839"/>
            <a:ext cx="6474513" cy="495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1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A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8407" y="3523224"/>
            <a:ext cx="3247737" cy="327399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35" y="656633"/>
            <a:ext cx="3237257" cy="40298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11" r="97838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5055" r="5197"/>
          <a:stretch/>
        </p:blipFill>
        <p:spPr>
          <a:xfrm>
            <a:off x="104930" y="182848"/>
            <a:ext cx="4467069" cy="4977376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104930" y="101612"/>
            <a:ext cx="11981214" cy="6554022"/>
            <a:chOff x="-1880803" y="851120"/>
            <a:chExt cx="11981214" cy="6554022"/>
          </a:xfrm>
        </p:grpSpPr>
        <p:sp>
          <p:nvSpPr>
            <p:cNvPr id="8" name="Полилиния 7"/>
            <p:cNvSpPr/>
            <p:nvPr/>
          </p:nvSpPr>
          <p:spPr>
            <a:xfrm>
              <a:off x="2586264" y="851121"/>
              <a:ext cx="2548331" cy="1457364"/>
            </a:xfrm>
            <a:custGeom>
              <a:avLst/>
              <a:gdLst>
                <a:gd name="connsiteX0" fmla="*/ 0 w 3342605"/>
                <a:gd name="connsiteY0" fmla="*/ 0 h 2005563"/>
                <a:gd name="connsiteX1" fmla="*/ 3342605 w 3342605"/>
                <a:gd name="connsiteY1" fmla="*/ 0 h 2005563"/>
                <a:gd name="connsiteX2" fmla="*/ 3342605 w 3342605"/>
                <a:gd name="connsiteY2" fmla="*/ 2005563 h 2005563"/>
                <a:gd name="connsiteX3" fmla="*/ 0 w 3342605"/>
                <a:gd name="connsiteY3" fmla="*/ 2005563 h 2005563"/>
                <a:gd name="connsiteX4" fmla="*/ 0 w 3342605"/>
                <a:gd name="connsiteY4" fmla="*/ 0 h 200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605" h="2005563">
                  <a:moveTo>
                    <a:pt x="0" y="0"/>
                  </a:moveTo>
                  <a:lnTo>
                    <a:pt x="3342605" y="0"/>
                  </a:lnTo>
                  <a:lnTo>
                    <a:pt x="3342605" y="2005563"/>
                  </a:lnTo>
                  <a:lnTo>
                    <a:pt x="0" y="2005563"/>
                  </a:lnTo>
                  <a:lnTo>
                    <a:pt x="0" y="0"/>
                  </a:lnTo>
                  <a:close/>
                </a:path>
              </a:pathLst>
            </a:cu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200" kern="1200" dirty="0"/>
                <a:t>Флорентійський художник.</a:t>
              </a:r>
              <a:endParaRPr lang="ru-RU" sz="2200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5239526" y="851120"/>
              <a:ext cx="4860885" cy="1457365"/>
            </a:xfrm>
            <a:custGeom>
              <a:avLst/>
              <a:gdLst>
                <a:gd name="connsiteX0" fmla="*/ 0 w 3342605"/>
                <a:gd name="connsiteY0" fmla="*/ 0 h 2005563"/>
                <a:gd name="connsiteX1" fmla="*/ 3342605 w 3342605"/>
                <a:gd name="connsiteY1" fmla="*/ 0 h 2005563"/>
                <a:gd name="connsiteX2" fmla="*/ 3342605 w 3342605"/>
                <a:gd name="connsiteY2" fmla="*/ 2005563 h 2005563"/>
                <a:gd name="connsiteX3" fmla="*/ 0 w 3342605"/>
                <a:gd name="connsiteY3" fmla="*/ 2005563 h 2005563"/>
                <a:gd name="connsiteX4" fmla="*/ 0 w 3342605"/>
                <a:gd name="connsiteY4" fmla="*/ 0 h 200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605" h="2005563">
                  <a:moveTo>
                    <a:pt x="0" y="0"/>
                  </a:moveTo>
                  <a:lnTo>
                    <a:pt x="3342605" y="0"/>
                  </a:lnTo>
                  <a:lnTo>
                    <a:pt x="3342605" y="2005563"/>
                  </a:lnTo>
                  <a:lnTo>
                    <a:pt x="0" y="2005563"/>
                  </a:lnTo>
                  <a:lnTo>
                    <a:pt x="0" y="0"/>
                  </a:lnTo>
                  <a:close/>
                </a:path>
              </a:pathLst>
            </a:cu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200" kern="1200" dirty="0"/>
                <a:t>На його фресках біблійні персонажі охоплені живими  людськими почуттями та переживаннями.</a:t>
              </a:r>
              <a:endParaRPr lang="ru-RU" sz="2200" kern="1200" dirty="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-1880803" y="5909732"/>
              <a:ext cx="4467067" cy="1495410"/>
            </a:xfrm>
            <a:custGeom>
              <a:avLst/>
              <a:gdLst>
                <a:gd name="connsiteX0" fmla="*/ 0 w 3342605"/>
                <a:gd name="connsiteY0" fmla="*/ 0 h 2005563"/>
                <a:gd name="connsiteX1" fmla="*/ 3342605 w 3342605"/>
                <a:gd name="connsiteY1" fmla="*/ 0 h 2005563"/>
                <a:gd name="connsiteX2" fmla="*/ 3342605 w 3342605"/>
                <a:gd name="connsiteY2" fmla="*/ 2005563 h 2005563"/>
                <a:gd name="connsiteX3" fmla="*/ 0 w 3342605"/>
                <a:gd name="connsiteY3" fmla="*/ 2005563 h 2005563"/>
                <a:gd name="connsiteX4" fmla="*/ 0 w 3342605"/>
                <a:gd name="connsiteY4" fmla="*/ 0 h 200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605" h="2005563">
                  <a:moveTo>
                    <a:pt x="0" y="0"/>
                  </a:moveTo>
                  <a:lnTo>
                    <a:pt x="3342605" y="0"/>
                  </a:lnTo>
                  <a:lnTo>
                    <a:pt x="3342605" y="2005563"/>
                  </a:lnTo>
                  <a:lnTo>
                    <a:pt x="0" y="200556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200" b="1" kern="1200" dirty="0">
                  <a:solidFill>
                    <a:schemeClr val="tx1"/>
                  </a:solidFill>
                </a:rPr>
                <a:t>Джотто</a:t>
              </a:r>
              <a:r>
                <a:rPr lang="uk-UA" sz="3200" kern="1200" dirty="0">
                  <a:solidFill>
                    <a:schemeClr val="tx1"/>
                  </a:solidFill>
                </a:rPr>
                <a:t> </a:t>
              </a:r>
              <a:r>
                <a:rPr lang="uk-UA" sz="3200" b="1" kern="1200" dirty="0">
                  <a:solidFill>
                    <a:schemeClr val="tx1"/>
                  </a:solidFill>
                </a:rPr>
                <a:t>ді </a:t>
              </a:r>
              <a:r>
                <a:rPr lang="uk-UA" sz="3200" b="1" kern="1200" dirty="0" err="1">
                  <a:solidFill>
                    <a:schemeClr val="tx1"/>
                  </a:solidFill>
                </a:rPr>
                <a:t>Бондоне</a:t>
              </a:r>
              <a:r>
                <a:rPr lang="uk-UA" sz="3200" b="1" kern="1200">
                  <a:solidFill>
                    <a:schemeClr val="tx1"/>
                  </a:solidFill>
                </a:rPr>
                <a:t> </a:t>
              </a:r>
              <a:r>
                <a:rPr lang="uk-UA" sz="3200" kern="1200">
                  <a:solidFill>
                    <a:schemeClr val="tx1"/>
                  </a:solidFill>
                </a:rPr>
                <a:t>(1267 - 1337)</a:t>
              </a:r>
              <a:endParaRPr lang="ru-RU" sz="3200" kern="1200">
                <a:solidFill>
                  <a:schemeClr val="tx1"/>
                </a:solidFill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997" y="1782893"/>
            <a:ext cx="4572003" cy="274015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5606985" y="4523047"/>
            <a:ext cx="2196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“</a:t>
            </a:r>
            <a:r>
              <a:rPr lang="ru-RU" b="1" dirty="0" err="1"/>
              <a:t>Поцілунок</a:t>
            </a:r>
            <a:r>
              <a:rPr lang="ru-RU" b="1" dirty="0"/>
              <a:t> </a:t>
            </a:r>
            <a:r>
              <a:rPr lang="ru-RU" b="1" dirty="0" err="1"/>
              <a:t>Юди</a:t>
            </a:r>
            <a:r>
              <a:rPr lang="ru-RU" b="1" dirty="0"/>
              <a:t>”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326899" y="3095698"/>
            <a:ext cx="2576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“</a:t>
            </a:r>
            <a:r>
              <a:rPr lang="ru-RU" b="1" dirty="0" err="1"/>
              <a:t>Поклоніння</a:t>
            </a:r>
            <a:r>
              <a:rPr lang="ru-RU" b="1" dirty="0"/>
              <a:t> </a:t>
            </a:r>
            <a:r>
              <a:rPr lang="ru-RU" b="1" dirty="0" err="1"/>
              <a:t>волхвів</a:t>
            </a:r>
            <a:r>
              <a:rPr lang="ru-RU" b="1" dirty="0"/>
              <a:t>”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71997" y="5332195"/>
            <a:ext cx="4157626" cy="1323439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/>
              <a:t>Другом художника був Данте </a:t>
            </a:r>
            <a:r>
              <a:rPr lang="ru-RU" sz="2000" dirty="0" err="1"/>
              <a:t>Аліґ'єрі</a:t>
            </a:r>
            <a:r>
              <a:rPr lang="ru-RU" sz="2000" dirty="0"/>
              <a:t> — про нього поет </a:t>
            </a:r>
            <a:r>
              <a:rPr lang="ru-RU" sz="2000" dirty="0" err="1"/>
              <a:t>згадав</a:t>
            </a:r>
            <a:r>
              <a:rPr lang="ru-RU" sz="2000" dirty="0"/>
              <a:t> у </a:t>
            </a:r>
            <a:r>
              <a:rPr lang="ru-RU" sz="2000" dirty="0" err="1"/>
              <a:t>своєму</a:t>
            </a:r>
            <a:r>
              <a:rPr lang="ru-RU" sz="2000" dirty="0"/>
              <a:t> </a:t>
            </a:r>
            <a:r>
              <a:rPr lang="ru-RU" sz="2000" dirty="0" err="1"/>
              <a:t>творі</a:t>
            </a:r>
            <a:r>
              <a:rPr lang="ru-RU" sz="2000" dirty="0"/>
              <a:t> «Божественна </a:t>
            </a:r>
            <a:r>
              <a:rPr lang="ru-RU" sz="2000" dirty="0" err="1"/>
              <a:t>комедія</a:t>
            </a:r>
            <a:r>
              <a:rPr lang="ru-RU" sz="2000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636663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A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15" y="591451"/>
            <a:ext cx="3581986" cy="40578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70" y="91610"/>
            <a:ext cx="4468755" cy="49747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71" y="5066377"/>
            <a:ext cx="4360358" cy="169503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/>
              <a:t>Сандро Ботічеллі                  </a:t>
            </a:r>
            <a:r>
              <a:rPr lang="uk-UA" sz="2800" dirty="0"/>
              <a:t>(1445 - 1510) – справжнє ім</a:t>
            </a:r>
            <a:r>
              <a:rPr lang="uk-UA" sz="2800" dirty="0">
                <a:latin typeface="Calibri"/>
              </a:rPr>
              <a:t>´</a:t>
            </a:r>
            <a:r>
              <a:rPr lang="uk-UA" sz="2800" dirty="0"/>
              <a:t>я </a:t>
            </a:r>
            <a:r>
              <a:rPr lang="uk-UA" sz="2800" dirty="0" err="1"/>
              <a:t>Александроді</a:t>
            </a:r>
            <a:r>
              <a:rPr lang="uk-UA" sz="2800" dirty="0"/>
              <a:t> </a:t>
            </a:r>
            <a:r>
              <a:rPr lang="uk-UA" sz="2800" dirty="0" err="1"/>
              <a:t>Маріаноді</a:t>
            </a:r>
            <a:r>
              <a:rPr lang="uk-UA" sz="2800" dirty="0"/>
              <a:t> Ванні </a:t>
            </a:r>
            <a:r>
              <a:rPr lang="uk-UA" sz="2800" dirty="0" err="1"/>
              <a:t>Філіпепі</a:t>
            </a:r>
            <a:r>
              <a:rPr lang="uk-UA" sz="2800" dirty="0"/>
              <a:t>. </a:t>
            </a:r>
            <a:endParaRPr lang="ru-RU" sz="28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4582625" y="98422"/>
            <a:ext cx="2719696" cy="4730348"/>
            <a:chOff x="4582625" y="98420"/>
            <a:chExt cx="2719696" cy="2666924"/>
          </a:xfrm>
        </p:grpSpPr>
        <p:sp>
          <p:nvSpPr>
            <p:cNvPr id="8" name="Полилиния 7"/>
            <p:cNvSpPr/>
            <p:nvPr/>
          </p:nvSpPr>
          <p:spPr>
            <a:xfrm>
              <a:off x="4582625" y="98420"/>
              <a:ext cx="2719696" cy="747386"/>
            </a:xfrm>
            <a:custGeom>
              <a:avLst/>
              <a:gdLst>
                <a:gd name="connsiteX0" fmla="*/ 0 w 3342928"/>
                <a:gd name="connsiteY0" fmla="*/ 0 h 2005756"/>
                <a:gd name="connsiteX1" fmla="*/ 3342928 w 3342928"/>
                <a:gd name="connsiteY1" fmla="*/ 0 h 2005756"/>
                <a:gd name="connsiteX2" fmla="*/ 3342928 w 3342928"/>
                <a:gd name="connsiteY2" fmla="*/ 2005756 h 2005756"/>
                <a:gd name="connsiteX3" fmla="*/ 0 w 3342928"/>
                <a:gd name="connsiteY3" fmla="*/ 2005756 h 2005756"/>
                <a:gd name="connsiteX4" fmla="*/ 0 w 3342928"/>
                <a:gd name="connsiteY4" fmla="*/ 0 h 200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928" h="2005756">
                  <a:moveTo>
                    <a:pt x="0" y="0"/>
                  </a:moveTo>
                  <a:lnTo>
                    <a:pt x="3342928" y="0"/>
                  </a:lnTo>
                  <a:lnTo>
                    <a:pt x="3342928" y="2005756"/>
                  </a:lnTo>
                  <a:lnTo>
                    <a:pt x="0" y="2005756"/>
                  </a:lnTo>
                  <a:lnTo>
                    <a:pt x="0" y="0"/>
                  </a:lnTo>
                  <a:close/>
                </a:path>
              </a:pathLst>
            </a:custGeom>
            <a:ln w="571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000" kern="1200" dirty="0"/>
                <a:t>Флорентійський художник Раннього Відродження.</a:t>
              </a:r>
              <a:endParaRPr lang="ru-RU" sz="2000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4582625" y="950714"/>
              <a:ext cx="2719696" cy="1814630"/>
            </a:xfrm>
            <a:custGeom>
              <a:avLst/>
              <a:gdLst>
                <a:gd name="connsiteX0" fmla="*/ 0 w 3342928"/>
                <a:gd name="connsiteY0" fmla="*/ 0 h 2005756"/>
                <a:gd name="connsiteX1" fmla="*/ 3342928 w 3342928"/>
                <a:gd name="connsiteY1" fmla="*/ 0 h 2005756"/>
                <a:gd name="connsiteX2" fmla="*/ 3342928 w 3342928"/>
                <a:gd name="connsiteY2" fmla="*/ 2005756 h 2005756"/>
                <a:gd name="connsiteX3" fmla="*/ 0 w 3342928"/>
                <a:gd name="connsiteY3" fmla="*/ 2005756 h 2005756"/>
                <a:gd name="connsiteX4" fmla="*/ 0 w 3342928"/>
                <a:gd name="connsiteY4" fmla="*/ 0 h 200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928" h="2005756">
                  <a:moveTo>
                    <a:pt x="0" y="0"/>
                  </a:moveTo>
                  <a:lnTo>
                    <a:pt x="3342928" y="0"/>
                  </a:lnTo>
                  <a:lnTo>
                    <a:pt x="3342928" y="2005756"/>
                  </a:lnTo>
                  <a:lnTo>
                    <a:pt x="0" y="2005756"/>
                  </a:lnTo>
                  <a:lnTo>
                    <a:pt x="0" y="0"/>
                  </a:lnTo>
                  <a:close/>
                </a:path>
              </a:pathLst>
            </a:custGeom>
            <a:ln w="571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kern="1200" dirty="0"/>
                <a:t>Його картини алегоричні й динамічні, проникнуті людськими почуттями, вважаються вершиною раннього Відродження, проте помер художник у злиднях і заново був відкритий лише в середині ХІХ ст.</a:t>
              </a:r>
              <a:endParaRPr lang="ru-RU" kern="1200" dirty="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482" y="91610"/>
            <a:ext cx="4643833" cy="30370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718" y="3486417"/>
            <a:ext cx="4697364" cy="303176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351001" y="6495107"/>
            <a:ext cx="2816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“Народження </a:t>
            </a:r>
            <a:r>
              <a:rPr lang="ru-RU" b="1" dirty="0" err="1"/>
              <a:t>Венери</a:t>
            </a:r>
            <a:r>
              <a:rPr lang="ru-RU" b="1" dirty="0"/>
              <a:t>”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164250" y="3096181"/>
            <a:ext cx="3190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“Весна” </a:t>
            </a:r>
            <a:r>
              <a:rPr lang="ru-RU" b="1" dirty="0" err="1"/>
              <a:t>або</a:t>
            </a:r>
            <a:r>
              <a:rPr lang="ru-RU" b="1" dirty="0"/>
              <a:t> «</a:t>
            </a:r>
            <a:r>
              <a:rPr lang="ru-RU" b="1" dirty="0" err="1"/>
              <a:t>Прімавера</a:t>
            </a:r>
            <a:r>
              <a:rPr lang="ru-RU" b="1" dirty="0"/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82625" y="5035732"/>
            <a:ext cx="2719696" cy="1631216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/>
              <a:t> </a:t>
            </a:r>
            <a:r>
              <a:rPr lang="ru-RU" sz="2000" dirty="0" err="1"/>
              <a:t>Після</a:t>
            </a:r>
            <a:r>
              <a:rPr lang="ru-RU" sz="2000" dirty="0"/>
              <a:t> </a:t>
            </a:r>
            <a:r>
              <a:rPr lang="ru-RU" sz="2000" dirty="0" err="1"/>
              <a:t>смерті</a:t>
            </a:r>
            <a:r>
              <a:rPr lang="ru-RU" sz="2000" dirty="0"/>
              <a:t> </a:t>
            </a:r>
            <a:r>
              <a:rPr lang="ru-RU" sz="2000" dirty="0" err="1"/>
              <a:t>Боттічеллі</a:t>
            </a:r>
            <a:r>
              <a:rPr lang="ru-RU" sz="2000" dirty="0"/>
              <a:t> його </a:t>
            </a:r>
            <a:r>
              <a:rPr lang="ru-RU" sz="2000" dirty="0" err="1"/>
              <a:t>швидко</a:t>
            </a:r>
            <a:r>
              <a:rPr lang="ru-RU" sz="2000" dirty="0"/>
              <a:t> </a:t>
            </a:r>
            <a:r>
              <a:rPr lang="ru-RU" sz="2000" dirty="0" err="1"/>
              <a:t>забули</a:t>
            </a:r>
            <a:r>
              <a:rPr lang="ru-RU" sz="2000" dirty="0"/>
              <a:t> </a:t>
            </a:r>
            <a:r>
              <a:rPr lang="ru-RU" sz="2000" dirty="0" err="1"/>
              <a:t>майже</a:t>
            </a:r>
            <a:r>
              <a:rPr lang="ru-RU" sz="2000" dirty="0"/>
              <a:t> на 300 років.</a:t>
            </a:r>
          </a:p>
        </p:txBody>
      </p:sp>
    </p:spTree>
    <p:extLst>
      <p:ext uri="{BB962C8B-B14F-4D97-AF65-F5344CB8AC3E}">
        <p14:creationId xmlns:p14="http://schemas.microsoft.com/office/powerpoint/2010/main" val="3432575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A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63" y="4066653"/>
            <a:ext cx="3708518" cy="26933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854" y1="15271" x2="10063" y2="50132"/>
                        <a14:foregroundMark x1="9061" y1="12375" x2="33194" y2="12638"/>
                        <a14:foregroundMark x1="33987" y1="12902" x2="87432" y2="12112"/>
                        <a14:foregroundMark x1="89061" y1="12112" x2="98163" y2="1211"/>
                        <a14:foregroundMark x1="92985" y1="9531" x2="90313" y2="74039"/>
                        <a14:foregroundMark x1="91148" y1="72512" x2="91357" y2="91996"/>
                        <a14:foregroundMark x1="9645" y1="88362" x2="90731" y2="88099"/>
                        <a14:foregroundMark x1="9436" y1="49868" x2="8434" y2="92786"/>
                        <a14:foregroundMark x1="1837" y1="3054" x2="8852" y2="11848"/>
                        <a14:foregroundMark x1="2422" y1="96419" x2="9228" y2="87836"/>
                        <a14:foregroundMark x1="2213" y1="58189" x2="4718" y2="45182"/>
                        <a14:foregroundMark x1="4718" y1="4581" x2="10689" y2="4581"/>
                        <a14:foregroundMark x1="20585" y1="3265" x2="25971" y2="8215"/>
                        <a14:foregroundMark x1="30898" y1="11374" x2="36493" y2="3528"/>
                        <a14:foregroundMark x1="45344" y1="8215" x2="53612" y2="5108"/>
                        <a14:foregroundMark x1="52985" y1="4581" x2="57328" y2="10585"/>
                        <a14:foregroundMark x1="61837" y1="4055" x2="67641" y2="8215"/>
                        <a14:foregroundMark x1="72150" y1="9795" x2="79165" y2="5635"/>
                        <a14:foregroundMark x1="74656" y1="4318" x2="81461" y2="2264"/>
                        <a14:foregroundMark x1="62463" y1="97472" x2="68434" y2="89942"/>
                        <a14:foregroundMark x1="45762" y1="95103" x2="54405" y2="93839"/>
                        <a14:foregroundMark x1="97537" y1="30068" x2="97537" y2="35282"/>
                        <a14:foregroundMark x1="85136" y1="2528" x2="87850" y2="421"/>
                        <a14:backgroundMark x1="14196" y1="17062" x2="85344" y2="82622"/>
                        <a14:backgroundMark x1="14614" y1="84992" x2="87641" y2="84202"/>
                        <a14:backgroundMark x1="92568" y1="1474" x2="92568" y2="1474"/>
                        <a14:backgroundMark x1="91942" y1="948" x2="93820" y2="948"/>
                        <a14:backgroundMark x1="96075" y1="1474" x2="96075" y2="1474"/>
                        <a14:backgroundMark x1="77537" y1="9531" x2="77537" y2="9531"/>
                        <a14:backgroundMark x1="24301" y1="9795" x2="24301" y2="9795"/>
                        <a14:backgroundMark x1="7599" y1="70142" x2="7599" y2="70142"/>
                        <a14:backgroundMark x1="76075" y1="90416" x2="76075" y2="9041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9082" y="119721"/>
            <a:ext cx="4382573" cy="46921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455" y="737416"/>
            <a:ext cx="3407959" cy="34567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9081" y="4949116"/>
            <a:ext cx="4382573" cy="1661547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err="1"/>
              <a:t>Філіппо</a:t>
            </a:r>
            <a:r>
              <a:rPr lang="uk-UA" b="1" dirty="0"/>
              <a:t> </a:t>
            </a:r>
            <a:r>
              <a:rPr lang="uk-UA" b="1" dirty="0" err="1"/>
              <a:t>Брунеллескі</a:t>
            </a:r>
            <a:r>
              <a:rPr lang="uk-UA" b="1" dirty="0"/>
              <a:t> </a:t>
            </a:r>
            <a:r>
              <a:rPr lang="uk-UA" dirty="0"/>
              <a:t>(1377 - 1446)</a:t>
            </a:r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200028" y="148943"/>
            <a:ext cx="7401569" cy="3704129"/>
            <a:chOff x="2645910" y="41451"/>
            <a:chExt cx="7401569" cy="3704129"/>
          </a:xfrm>
        </p:grpSpPr>
        <p:sp>
          <p:nvSpPr>
            <p:cNvPr id="7" name="Полилиния 6"/>
            <p:cNvSpPr/>
            <p:nvPr/>
          </p:nvSpPr>
          <p:spPr>
            <a:xfrm>
              <a:off x="2645910" y="41451"/>
              <a:ext cx="3342605" cy="1484985"/>
            </a:xfrm>
            <a:custGeom>
              <a:avLst/>
              <a:gdLst>
                <a:gd name="connsiteX0" fmla="*/ 0 w 3342605"/>
                <a:gd name="connsiteY0" fmla="*/ 0 h 2005563"/>
                <a:gd name="connsiteX1" fmla="*/ 3342605 w 3342605"/>
                <a:gd name="connsiteY1" fmla="*/ 0 h 2005563"/>
                <a:gd name="connsiteX2" fmla="*/ 3342605 w 3342605"/>
                <a:gd name="connsiteY2" fmla="*/ 2005563 h 2005563"/>
                <a:gd name="connsiteX3" fmla="*/ 0 w 3342605"/>
                <a:gd name="connsiteY3" fmla="*/ 2005563 h 2005563"/>
                <a:gd name="connsiteX4" fmla="*/ 0 w 3342605"/>
                <a:gd name="connsiteY4" fmla="*/ 0 h 200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605" h="2005563">
                  <a:moveTo>
                    <a:pt x="0" y="0"/>
                  </a:moveTo>
                  <a:lnTo>
                    <a:pt x="3342605" y="0"/>
                  </a:lnTo>
                  <a:lnTo>
                    <a:pt x="3342605" y="2005563"/>
                  </a:lnTo>
                  <a:lnTo>
                    <a:pt x="0" y="2005563"/>
                  </a:lnTo>
                  <a:lnTo>
                    <a:pt x="0" y="0"/>
                  </a:lnTo>
                  <a:close/>
                </a:path>
              </a:pathLst>
            </a:custGeom>
            <a:ln w="571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900" kern="1200" dirty="0"/>
                <a:t>Флорентійський архітектор.</a:t>
              </a:r>
              <a:endParaRPr lang="ru-RU" sz="2900" kern="1200" dirty="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6148452" y="41451"/>
              <a:ext cx="3899027" cy="1484985"/>
            </a:xfrm>
            <a:custGeom>
              <a:avLst/>
              <a:gdLst>
                <a:gd name="connsiteX0" fmla="*/ 0 w 3342605"/>
                <a:gd name="connsiteY0" fmla="*/ 0 h 2005563"/>
                <a:gd name="connsiteX1" fmla="*/ 3342605 w 3342605"/>
                <a:gd name="connsiteY1" fmla="*/ 0 h 2005563"/>
                <a:gd name="connsiteX2" fmla="*/ 3342605 w 3342605"/>
                <a:gd name="connsiteY2" fmla="*/ 2005563 h 2005563"/>
                <a:gd name="connsiteX3" fmla="*/ 0 w 3342605"/>
                <a:gd name="connsiteY3" fmla="*/ 2005563 h 2005563"/>
                <a:gd name="connsiteX4" fmla="*/ 0 w 3342605"/>
                <a:gd name="connsiteY4" fmla="*/ 0 h 200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605" h="2005563">
                  <a:moveTo>
                    <a:pt x="0" y="0"/>
                  </a:moveTo>
                  <a:lnTo>
                    <a:pt x="3342605" y="0"/>
                  </a:lnTo>
                  <a:lnTo>
                    <a:pt x="3342605" y="2005563"/>
                  </a:lnTo>
                  <a:lnTo>
                    <a:pt x="0" y="2005563"/>
                  </a:lnTo>
                  <a:lnTo>
                    <a:pt x="0" y="0"/>
                  </a:lnTo>
                  <a:close/>
                </a:path>
              </a:pathLst>
            </a:custGeom>
            <a:ln w="571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900" kern="1200" dirty="0"/>
                <a:t>Один із творців наукової теорії перспективи.</a:t>
              </a:r>
              <a:endParaRPr lang="ru-RU" sz="2900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6704874" y="1740017"/>
              <a:ext cx="3342605" cy="2005563"/>
            </a:xfrm>
            <a:custGeom>
              <a:avLst/>
              <a:gdLst>
                <a:gd name="connsiteX0" fmla="*/ 0 w 3342605"/>
                <a:gd name="connsiteY0" fmla="*/ 0 h 2005563"/>
                <a:gd name="connsiteX1" fmla="*/ 3342605 w 3342605"/>
                <a:gd name="connsiteY1" fmla="*/ 0 h 2005563"/>
                <a:gd name="connsiteX2" fmla="*/ 3342605 w 3342605"/>
                <a:gd name="connsiteY2" fmla="*/ 2005563 h 2005563"/>
                <a:gd name="connsiteX3" fmla="*/ 0 w 3342605"/>
                <a:gd name="connsiteY3" fmla="*/ 2005563 h 2005563"/>
                <a:gd name="connsiteX4" fmla="*/ 0 w 3342605"/>
                <a:gd name="connsiteY4" fmla="*/ 0 h 200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605" h="2005563">
                  <a:moveTo>
                    <a:pt x="0" y="0"/>
                  </a:moveTo>
                  <a:lnTo>
                    <a:pt x="3342605" y="0"/>
                  </a:lnTo>
                  <a:lnTo>
                    <a:pt x="3342605" y="2005563"/>
                  </a:lnTo>
                  <a:lnTo>
                    <a:pt x="0" y="2005563"/>
                  </a:lnTo>
                  <a:lnTo>
                    <a:pt x="0" y="0"/>
                  </a:lnTo>
                  <a:close/>
                </a:path>
              </a:pathLst>
            </a:custGeom>
            <a:ln w="571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900" kern="1200" dirty="0"/>
                <a:t>Зводив будівлі на основі точних математичних розрахунків.</a:t>
              </a:r>
              <a:endParaRPr lang="ru-RU" sz="2900" kern="1200" dirty="0"/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560" y="1844411"/>
            <a:ext cx="4012543" cy="310470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00028" y="5159599"/>
            <a:ext cx="36674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Купол собору Санта-</a:t>
            </a:r>
            <a:r>
              <a:rPr lang="ru-RU" sz="2400" b="1" dirty="0" err="1"/>
              <a:t>Марія</a:t>
            </a:r>
            <a:r>
              <a:rPr lang="ru-RU" sz="2400" b="1" dirty="0"/>
              <a:t> </a:t>
            </a:r>
            <a:r>
              <a:rPr lang="ru-RU" sz="2400" b="1" dirty="0" err="1"/>
              <a:t>дель</a:t>
            </a:r>
            <a:r>
              <a:rPr lang="ru-RU" sz="2400" b="1" dirty="0"/>
              <a:t> Флоре у </a:t>
            </a:r>
            <a:r>
              <a:rPr lang="ru-RU" sz="2400" b="1" dirty="0" err="1"/>
              <a:t>Флоренції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427974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A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97" y="106326"/>
            <a:ext cx="5236082" cy="34928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917" y="106326"/>
            <a:ext cx="4572396" cy="30543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97" y="3718929"/>
            <a:ext cx="4535817" cy="30177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057313" y="216320"/>
            <a:ext cx="21346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/>
              <a:t>Оспадале</a:t>
            </a:r>
            <a:r>
              <a:rPr lang="ru-RU" sz="2400" b="1" dirty="0"/>
              <a:t> </a:t>
            </a:r>
            <a:r>
              <a:rPr lang="ru-RU" sz="2400" b="1" dirty="0" err="1"/>
              <a:t>дельї</a:t>
            </a:r>
            <a:r>
              <a:rPr lang="ru-RU" sz="2400" b="1" dirty="0"/>
              <a:t> </a:t>
            </a:r>
            <a:r>
              <a:rPr lang="ru-RU" sz="2400" b="1" dirty="0" err="1"/>
              <a:t>Інноченті</a:t>
            </a:r>
            <a:r>
              <a:rPr lang="ru-RU" sz="2400" b="1" dirty="0"/>
              <a:t> (дитячий </a:t>
            </a:r>
            <a:r>
              <a:rPr lang="ru-RU" sz="2400" b="1" dirty="0" err="1"/>
              <a:t>притулок</a:t>
            </a:r>
            <a:r>
              <a:rPr lang="ru-RU" sz="2400" b="1" dirty="0"/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23115" y="3160687"/>
            <a:ext cx="4241003" cy="3416320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err="1"/>
              <a:t>Будівля</a:t>
            </a:r>
            <a:r>
              <a:rPr lang="ru-RU" sz="2400" dirty="0"/>
              <a:t> на </a:t>
            </a:r>
            <a:r>
              <a:rPr lang="ru-RU" sz="2400" dirty="0" err="1"/>
              <a:t>площі</a:t>
            </a:r>
            <a:r>
              <a:rPr lang="ru-RU" sz="2400" dirty="0"/>
              <a:t> </a:t>
            </a:r>
            <a:r>
              <a:rPr lang="ru-RU" sz="2400" dirty="0" err="1"/>
              <a:t>Сантіссіма</a:t>
            </a:r>
            <a:r>
              <a:rPr lang="ru-RU" sz="2400" dirty="0"/>
              <a:t> </a:t>
            </a:r>
            <a:r>
              <a:rPr lang="ru-RU" sz="2400" dirty="0" err="1"/>
              <a:t>Аннунціата</a:t>
            </a:r>
            <a:r>
              <a:rPr lang="ru-RU" sz="2400" dirty="0"/>
              <a:t> у </a:t>
            </a:r>
            <a:r>
              <a:rPr lang="ru-RU" sz="2400" dirty="0" err="1"/>
              <a:t>Флоренції</a:t>
            </a:r>
            <a:r>
              <a:rPr lang="ru-RU" sz="2400" dirty="0"/>
              <a:t>, </a:t>
            </a:r>
            <a:r>
              <a:rPr lang="ru-RU" sz="2400" dirty="0" err="1"/>
              <a:t>зведена</a:t>
            </a:r>
            <a:r>
              <a:rPr lang="ru-RU" sz="2400" dirty="0"/>
              <a:t> в 1419-1424 роках </a:t>
            </a:r>
            <a:r>
              <a:rPr lang="ru-RU" sz="2400" dirty="0" err="1"/>
              <a:t>архітектором</a:t>
            </a:r>
            <a:r>
              <a:rPr lang="ru-RU" sz="2400" dirty="0"/>
              <a:t> </a:t>
            </a:r>
            <a:r>
              <a:rPr lang="ru-RU" sz="2400" dirty="0" err="1"/>
              <a:t>Філіппо</a:t>
            </a:r>
            <a:r>
              <a:rPr lang="ru-RU" sz="2400" dirty="0"/>
              <a:t> </a:t>
            </a:r>
            <a:r>
              <a:rPr lang="ru-RU" sz="2400" dirty="0" err="1"/>
              <a:t>Брунеллескі</a:t>
            </a:r>
            <a:r>
              <a:rPr lang="ru-RU" sz="2400" dirty="0"/>
              <a:t>. Одна з перших </a:t>
            </a:r>
            <a:r>
              <a:rPr lang="ru-RU" sz="2400" dirty="0" err="1"/>
              <a:t>будівель</a:t>
            </a:r>
            <a:r>
              <a:rPr lang="ru-RU" sz="2400" dirty="0"/>
              <a:t> </a:t>
            </a:r>
            <a:r>
              <a:rPr lang="ru-RU" sz="2400" dirty="0" err="1"/>
              <a:t>епохи</a:t>
            </a:r>
            <a:r>
              <a:rPr lang="ru-RU" sz="2400" dirty="0"/>
              <a:t> </a:t>
            </a:r>
            <a:r>
              <a:rPr lang="ru-RU" sz="2400" dirty="0" err="1"/>
              <a:t>Відродження</a:t>
            </a:r>
            <a:r>
              <a:rPr lang="ru-RU" sz="2400" dirty="0"/>
              <a:t> і перший </a:t>
            </a:r>
            <a:r>
              <a:rPr lang="ru-RU" sz="2400" dirty="0" err="1"/>
              <a:t>спеціалізований</a:t>
            </a:r>
            <a:r>
              <a:rPr lang="ru-RU" sz="2400" dirty="0"/>
              <a:t> дитячий </a:t>
            </a:r>
            <a:r>
              <a:rPr lang="ru-RU" sz="2400" dirty="0" err="1"/>
              <a:t>будинок</a:t>
            </a:r>
            <a:r>
              <a:rPr lang="ru-RU" sz="2400" dirty="0"/>
              <a:t> в Європі.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099030" y="3270681"/>
            <a:ext cx="2938072" cy="3477875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err="1"/>
              <a:t>Будівля</a:t>
            </a:r>
            <a:r>
              <a:rPr lang="ru-RU" sz="2000" dirty="0"/>
              <a:t> </a:t>
            </a:r>
            <a:r>
              <a:rPr lang="ru-RU" sz="2000" dirty="0" err="1"/>
              <a:t>лікарні</a:t>
            </a:r>
            <a:r>
              <a:rPr lang="ru-RU" sz="2000" dirty="0"/>
              <a:t> </a:t>
            </a:r>
            <a:r>
              <a:rPr lang="ru-RU" sz="2000" dirty="0" err="1"/>
              <a:t>являє</a:t>
            </a:r>
            <a:r>
              <a:rPr lang="ru-RU" sz="2000" dirty="0"/>
              <a:t> собою </a:t>
            </a:r>
            <a:r>
              <a:rPr lang="ru-RU" sz="2000" dirty="0" err="1"/>
              <a:t>складний</a:t>
            </a:r>
            <a:r>
              <a:rPr lang="ru-RU" sz="2000" dirty="0"/>
              <a:t> комплекс, що </a:t>
            </a:r>
            <a:r>
              <a:rPr lang="ru-RU" sz="2000" dirty="0" err="1"/>
              <a:t>поєднує</a:t>
            </a:r>
            <a:r>
              <a:rPr lang="ru-RU" sz="2000" dirty="0"/>
              <a:t> в </a:t>
            </a:r>
            <a:r>
              <a:rPr lang="ru-RU" sz="2000" dirty="0" err="1"/>
              <a:t>собі</a:t>
            </a:r>
            <a:r>
              <a:rPr lang="ru-RU" sz="2000" dirty="0"/>
              <a:t> </a:t>
            </a:r>
            <a:r>
              <a:rPr lang="ru-RU" sz="2000" dirty="0" err="1"/>
              <a:t>житлові</a:t>
            </a:r>
            <a:r>
              <a:rPr lang="ru-RU" sz="2000" dirty="0"/>
              <a:t>, </a:t>
            </a:r>
            <a:r>
              <a:rPr lang="ru-RU" sz="2000" dirty="0" err="1"/>
              <a:t>господарські</a:t>
            </a:r>
            <a:r>
              <a:rPr lang="ru-RU" sz="2000" dirty="0"/>
              <a:t> і </a:t>
            </a:r>
            <a:r>
              <a:rPr lang="ru-RU" sz="2000" dirty="0" err="1"/>
              <a:t>культові</a:t>
            </a:r>
            <a:r>
              <a:rPr lang="ru-RU" sz="2000" dirty="0"/>
              <a:t> </a:t>
            </a:r>
            <a:r>
              <a:rPr lang="ru-RU" sz="2000" dirty="0" err="1"/>
              <a:t>приміщення</a:t>
            </a:r>
            <a:r>
              <a:rPr lang="ru-RU" sz="2000" dirty="0"/>
              <a:t>. </a:t>
            </a:r>
            <a:r>
              <a:rPr lang="ru-RU" sz="2000" dirty="0" err="1"/>
              <a:t>Композиція</a:t>
            </a:r>
            <a:r>
              <a:rPr lang="ru-RU" sz="2000" dirty="0"/>
              <a:t> </a:t>
            </a:r>
            <a:r>
              <a:rPr lang="ru-RU" sz="2000" dirty="0" err="1"/>
              <a:t>побудована</a:t>
            </a:r>
            <a:r>
              <a:rPr lang="ru-RU" sz="2000" dirty="0"/>
              <a:t> </a:t>
            </a:r>
            <a:r>
              <a:rPr lang="ru-RU" sz="2000" dirty="0" err="1"/>
              <a:t>навколо</a:t>
            </a:r>
            <a:r>
              <a:rPr lang="ru-RU" sz="2000" dirty="0"/>
              <a:t> центрального </a:t>
            </a:r>
            <a:r>
              <a:rPr lang="ru-RU" sz="2000" dirty="0" err="1"/>
              <a:t>внутрішнього</a:t>
            </a:r>
            <a:r>
              <a:rPr lang="ru-RU" sz="2000" dirty="0"/>
              <a:t> двору</a:t>
            </a:r>
          </a:p>
        </p:txBody>
      </p:sp>
    </p:spTree>
    <p:extLst>
      <p:ext uri="{BB962C8B-B14F-4D97-AF65-F5344CB8AC3E}">
        <p14:creationId xmlns:p14="http://schemas.microsoft.com/office/powerpoint/2010/main" val="509491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A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10661" y="191205"/>
            <a:ext cx="5413987" cy="2677656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/>
              <a:t>Церква</a:t>
            </a:r>
            <a:r>
              <a:rPr lang="ru-RU" sz="2800" b="1" dirty="0"/>
              <a:t> Санто-</a:t>
            </a:r>
            <a:r>
              <a:rPr lang="ru-RU" sz="2800" b="1" dirty="0" err="1"/>
              <a:t>Спірито</a:t>
            </a:r>
            <a:endParaRPr lang="ru-RU" sz="2800" b="1" dirty="0"/>
          </a:p>
          <a:p>
            <a:pPr algn="ctr"/>
            <a:r>
              <a:rPr lang="ru-RU" sz="2000" dirty="0" err="1"/>
              <a:t>Зазвичай</a:t>
            </a:r>
            <a:r>
              <a:rPr lang="ru-RU" sz="2000" dirty="0"/>
              <a:t> її </a:t>
            </a:r>
            <a:r>
              <a:rPr lang="ru-RU" sz="2000" dirty="0" err="1"/>
              <a:t>називають</a:t>
            </a:r>
            <a:r>
              <a:rPr lang="ru-RU" sz="2000" dirty="0"/>
              <a:t> просто «Санто-</a:t>
            </a:r>
            <a:r>
              <a:rPr lang="ru-RU" sz="2000" dirty="0" err="1"/>
              <a:t>Спіріто</a:t>
            </a:r>
            <a:r>
              <a:rPr lang="ru-RU" sz="2000" dirty="0"/>
              <a:t>», вона </a:t>
            </a:r>
            <a:r>
              <a:rPr lang="ru-RU" sz="2000" dirty="0" err="1"/>
              <a:t>розташована</a:t>
            </a:r>
            <a:r>
              <a:rPr lang="ru-RU" sz="2000" dirty="0"/>
              <a:t> у </a:t>
            </a:r>
            <a:r>
              <a:rPr lang="ru-RU" sz="2000" dirty="0" err="1"/>
              <a:t>кварталі</a:t>
            </a:r>
            <a:r>
              <a:rPr lang="ru-RU" sz="2000" dirty="0"/>
              <a:t> </a:t>
            </a:r>
            <a:r>
              <a:rPr lang="ru-RU" sz="2000" dirty="0" err="1"/>
              <a:t>Ольтрарно</a:t>
            </a:r>
            <a:r>
              <a:rPr lang="ru-RU" sz="2000" dirty="0"/>
              <a:t>, </a:t>
            </a:r>
            <a:r>
              <a:rPr lang="ru-RU" sz="2000" dirty="0" err="1"/>
              <a:t>навпроти</a:t>
            </a:r>
            <a:r>
              <a:rPr lang="ru-RU" sz="2000" dirty="0"/>
              <a:t> </a:t>
            </a:r>
            <a:r>
              <a:rPr lang="ru-RU" sz="2000" dirty="0" err="1"/>
              <a:t>однойменної</a:t>
            </a:r>
            <a:r>
              <a:rPr lang="ru-RU" sz="2000" dirty="0"/>
              <a:t> </a:t>
            </a:r>
            <a:r>
              <a:rPr lang="ru-RU" sz="2000" dirty="0" err="1"/>
              <a:t>площі</a:t>
            </a:r>
            <a:r>
              <a:rPr lang="ru-RU" sz="2000" dirty="0"/>
              <a:t>. </a:t>
            </a:r>
            <a:r>
              <a:rPr lang="ru-RU" sz="2000" dirty="0" err="1"/>
              <a:t>Інтер'єр</a:t>
            </a:r>
            <a:r>
              <a:rPr lang="ru-RU" sz="2000" dirty="0"/>
              <a:t> </a:t>
            </a:r>
            <a:r>
              <a:rPr lang="ru-RU" sz="2000" dirty="0" err="1"/>
              <a:t>будівлі</a:t>
            </a:r>
            <a:r>
              <a:rPr lang="ru-RU" sz="2000" dirty="0"/>
              <a:t> — </a:t>
            </a:r>
            <a:r>
              <a:rPr lang="ru-RU" sz="2000" dirty="0" err="1"/>
              <a:t>внутрішня</a:t>
            </a:r>
            <a:r>
              <a:rPr lang="ru-RU" sz="2000" dirty="0"/>
              <a:t> </a:t>
            </a:r>
            <a:r>
              <a:rPr lang="ru-RU" sz="2000" dirty="0" err="1"/>
              <a:t>довжина</a:t>
            </a:r>
            <a:r>
              <a:rPr lang="ru-RU" sz="2000" dirty="0"/>
              <a:t> 97 </a:t>
            </a:r>
            <a:r>
              <a:rPr lang="ru-RU" sz="2000" dirty="0" err="1"/>
              <a:t>метрів</a:t>
            </a:r>
            <a:r>
              <a:rPr lang="ru-RU" sz="2000" dirty="0"/>
              <a:t> — є одним із </a:t>
            </a:r>
            <a:r>
              <a:rPr lang="ru-RU" sz="2000" dirty="0" err="1"/>
              <a:t>характерних</a:t>
            </a:r>
            <a:r>
              <a:rPr lang="ru-RU" sz="2000" dirty="0"/>
              <a:t> </a:t>
            </a:r>
            <a:r>
              <a:rPr lang="ru-RU" sz="2000" dirty="0" err="1"/>
              <a:t>зразків</a:t>
            </a:r>
            <a:r>
              <a:rPr lang="ru-RU" sz="2000" dirty="0"/>
              <a:t> </a:t>
            </a:r>
            <a:r>
              <a:rPr lang="ru-RU" sz="2000" dirty="0" err="1"/>
              <a:t>архітектури</a:t>
            </a:r>
            <a:r>
              <a:rPr lang="ru-RU" sz="2000" dirty="0"/>
              <a:t> </a:t>
            </a:r>
            <a:r>
              <a:rPr lang="ru-RU" sz="2000" dirty="0" err="1"/>
              <a:t>епохи</a:t>
            </a:r>
            <a:r>
              <a:rPr lang="ru-RU" sz="2000" dirty="0"/>
              <a:t> </a:t>
            </a:r>
            <a:r>
              <a:rPr lang="ru-RU" sz="2000" dirty="0" err="1"/>
              <a:t>Відродження</a:t>
            </a:r>
            <a:r>
              <a:rPr lang="ru-RU" sz="2000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4599" y="262262"/>
            <a:ext cx="6176260" cy="2985433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/>
              <a:t> </a:t>
            </a:r>
            <a:r>
              <a:rPr lang="ru-RU" sz="2800" b="1" dirty="0" err="1"/>
              <a:t>Церква</a:t>
            </a:r>
            <a:r>
              <a:rPr lang="ru-RU" sz="2800" b="1" dirty="0"/>
              <a:t> Сан-Лоренцо </a:t>
            </a:r>
          </a:p>
          <a:p>
            <a:pPr algn="ctr"/>
            <a:r>
              <a:rPr lang="ru-RU" sz="2000" dirty="0"/>
              <a:t>Одна з </a:t>
            </a:r>
            <a:r>
              <a:rPr lang="ru-RU" sz="2000" dirty="0" err="1"/>
              <a:t>найбільших</a:t>
            </a:r>
            <a:r>
              <a:rPr lang="ru-RU" sz="2000" dirty="0"/>
              <a:t> і </a:t>
            </a:r>
            <a:r>
              <a:rPr lang="ru-RU" sz="2000" dirty="0" err="1"/>
              <a:t>найстаріших</a:t>
            </a:r>
            <a:r>
              <a:rPr lang="ru-RU" sz="2000" dirty="0"/>
              <a:t> </a:t>
            </a:r>
            <a:r>
              <a:rPr lang="ru-RU" sz="2000" dirty="0" err="1"/>
              <a:t>церков</a:t>
            </a:r>
            <a:r>
              <a:rPr lang="ru-RU" sz="2000" dirty="0"/>
              <a:t> </a:t>
            </a:r>
            <a:r>
              <a:rPr lang="ru-RU" sz="2000" dirty="0" err="1"/>
              <a:t>Флоренції</a:t>
            </a:r>
            <a:r>
              <a:rPr lang="ru-RU" sz="2000" dirty="0"/>
              <a:t>, </a:t>
            </a:r>
            <a:r>
              <a:rPr lang="ru-RU" sz="2000" dirty="0" err="1"/>
              <a:t>Італія</a:t>
            </a:r>
            <a:r>
              <a:rPr lang="ru-RU" sz="2000" dirty="0"/>
              <a:t>, </a:t>
            </a:r>
            <a:r>
              <a:rPr lang="ru-RU" sz="2000" dirty="0" err="1"/>
              <a:t>розташована</a:t>
            </a:r>
            <a:r>
              <a:rPr lang="ru-RU" sz="2000" dirty="0"/>
              <a:t> в </a:t>
            </a:r>
            <a:r>
              <a:rPr lang="ru-RU" sz="2000" dirty="0" err="1"/>
              <a:t>центральній</a:t>
            </a:r>
            <a:r>
              <a:rPr lang="ru-RU" sz="2000" dirty="0"/>
              <a:t> </a:t>
            </a:r>
            <a:r>
              <a:rPr lang="ru-RU" sz="2000" dirty="0" err="1"/>
              <a:t>частині</a:t>
            </a:r>
            <a:r>
              <a:rPr lang="ru-RU" sz="2000" dirty="0"/>
              <a:t> міста. Перша </a:t>
            </a:r>
            <a:r>
              <a:rPr lang="ru-RU" sz="2000" dirty="0" err="1"/>
              <a:t>церква</a:t>
            </a:r>
            <a:r>
              <a:rPr lang="ru-RU" sz="2000" dirty="0"/>
              <a:t> </a:t>
            </a:r>
            <a:r>
              <a:rPr lang="ru-RU" sz="2000" dirty="0" err="1"/>
              <a:t>з'явилась</a:t>
            </a:r>
            <a:r>
              <a:rPr lang="ru-RU" sz="2000" dirty="0"/>
              <a:t> тут наприкінці </a:t>
            </a:r>
            <a:r>
              <a:rPr lang="de-DE" sz="2000" dirty="0"/>
              <a:t>IV </a:t>
            </a:r>
            <a:r>
              <a:rPr lang="ru-RU" sz="2000" dirty="0"/>
              <a:t>століття, </a:t>
            </a:r>
            <a:r>
              <a:rPr lang="ru-RU" sz="2000" dirty="0" err="1"/>
              <a:t>потім</a:t>
            </a:r>
            <a:r>
              <a:rPr lang="ru-RU" sz="2000" dirty="0"/>
              <a:t> вона була </a:t>
            </a:r>
            <a:r>
              <a:rPr lang="ru-RU" sz="2000" dirty="0" err="1"/>
              <a:t>перебудована</a:t>
            </a:r>
            <a:r>
              <a:rPr lang="ru-RU" sz="2000" dirty="0"/>
              <a:t> в </a:t>
            </a:r>
            <a:r>
              <a:rPr lang="ru-RU" sz="2000" dirty="0" err="1"/>
              <a:t>романському</a:t>
            </a:r>
            <a:r>
              <a:rPr lang="ru-RU" sz="2000" dirty="0"/>
              <a:t> </a:t>
            </a:r>
            <a:r>
              <a:rPr lang="ru-RU" sz="2000" dirty="0" err="1"/>
              <a:t>стилі</a:t>
            </a:r>
            <a:r>
              <a:rPr lang="ru-RU" sz="2000" dirty="0"/>
              <a:t> в </a:t>
            </a:r>
            <a:r>
              <a:rPr lang="de-DE" sz="2000" dirty="0"/>
              <a:t>XI </a:t>
            </a:r>
            <a:r>
              <a:rPr lang="ru-RU" sz="2000" dirty="0" err="1"/>
              <a:t>столітті</a:t>
            </a:r>
            <a:r>
              <a:rPr lang="ru-RU" sz="2000" dirty="0"/>
              <a:t>, а </a:t>
            </a:r>
            <a:r>
              <a:rPr lang="ru-RU" sz="2000" dirty="0" err="1"/>
              <a:t>сучасна</a:t>
            </a:r>
            <a:r>
              <a:rPr lang="ru-RU" sz="2000" dirty="0"/>
              <a:t> </a:t>
            </a:r>
            <a:r>
              <a:rPr lang="ru-RU" sz="2000" dirty="0" err="1"/>
              <a:t>будівля</a:t>
            </a:r>
            <a:r>
              <a:rPr lang="ru-RU" sz="2000" dirty="0"/>
              <a:t> церкви у </a:t>
            </a:r>
            <a:r>
              <a:rPr lang="ru-RU" sz="2000" dirty="0" err="1"/>
              <a:t>стилі</a:t>
            </a:r>
            <a:r>
              <a:rPr lang="ru-RU" sz="2000" dirty="0"/>
              <a:t> </a:t>
            </a:r>
            <a:r>
              <a:rPr lang="ru-RU" sz="2000" dirty="0" err="1"/>
              <a:t>Відродження</a:t>
            </a:r>
            <a:r>
              <a:rPr lang="ru-RU" sz="2000" dirty="0"/>
              <a:t> </a:t>
            </a:r>
            <a:r>
              <a:rPr lang="ru-RU" sz="2000" dirty="0" err="1"/>
              <a:t>постала</a:t>
            </a:r>
            <a:r>
              <a:rPr lang="ru-RU" sz="2000" dirty="0"/>
              <a:t> в </a:t>
            </a:r>
            <a:r>
              <a:rPr lang="de-DE" sz="2000" dirty="0"/>
              <a:t>XV </a:t>
            </a:r>
            <a:r>
              <a:rPr lang="ru-RU" sz="2000" dirty="0" err="1"/>
              <a:t>столітті</a:t>
            </a:r>
            <a:r>
              <a:rPr lang="ru-RU" sz="2000" dirty="0"/>
              <a:t> </a:t>
            </a:r>
            <a:r>
              <a:rPr lang="ru-RU" sz="2000" dirty="0" err="1"/>
              <a:t>завдяки</a:t>
            </a:r>
            <a:r>
              <a:rPr lang="ru-RU" sz="2000" dirty="0"/>
              <a:t> </a:t>
            </a:r>
            <a:r>
              <a:rPr lang="ru-RU" sz="2000" dirty="0" err="1"/>
              <a:t>відомому</a:t>
            </a:r>
            <a:r>
              <a:rPr lang="ru-RU" sz="2000" dirty="0"/>
              <a:t> </a:t>
            </a:r>
            <a:r>
              <a:rPr lang="ru-RU" sz="2000" dirty="0" err="1"/>
              <a:t>архітекторові</a:t>
            </a:r>
            <a:r>
              <a:rPr lang="ru-RU" sz="2000" dirty="0"/>
              <a:t> </a:t>
            </a:r>
            <a:r>
              <a:rPr lang="ru-RU" sz="2000" dirty="0" err="1"/>
              <a:t>Філіппо</a:t>
            </a:r>
            <a:r>
              <a:rPr lang="ru-RU" sz="2000" dirty="0"/>
              <a:t> </a:t>
            </a:r>
            <a:r>
              <a:rPr lang="ru-RU" sz="2000" dirty="0" err="1"/>
              <a:t>Брунеллескі</a:t>
            </a:r>
            <a:r>
              <a:rPr lang="ru-RU" sz="20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99" y="3465513"/>
            <a:ext cx="6286500" cy="3143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662" y="3152014"/>
            <a:ext cx="5413987" cy="360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05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A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170" y="125514"/>
            <a:ext cx="3582650" cy="46882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169" y="4813744"/>
            <a:ext cx="3683053" cy="1832415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err="1"/>
              <a:t>Донателло</a:t>
            </a:r>
            <a:r>
              <a:rPr lang="uk-UA" sz="3600" dirty="0"/>
              <a:t> </a:t>
            </a:r>
            <a:r>
              <a:rPr lang="uk-UA" sz="4000" dirty="0"/>
              <a:t>  </a:t>
            </a:r>
            <a:r>
              <a:rPr lang="uk-UA" sz="2400" dirty="0"/>
              <a:t>(1386 - 1466) – справжнє ім</a:t>
            </a:r>
            <a:r>
              <a:rPr lang="uk-UA" sz="2400" dirty="0">
                <a:latin typeface="Calibri"/>
              </a:rPr>
              <a:t>´</a:t>
            </a:r>
            <a:r>
              <a:rPr lang="uk-UA" sz="2400" dirty="0"/>
              <a:t>я </a:t>
            </a:r>
            <a:r>
              <a:rPr lang="uk-UA" sz="2400" dirty="0" err="1"/>
              <a:t>Донато</a:t>
            </a:r>
            <a:r>
              <a:rPr lang="uk-UA" sz="2400" dirty="0"/>
              <a:t> ді </a:t>
            </a:r>
            <a:r>
              <a:rPr lang="uk-UA" sz="2400" dirty="0" err="1"/>
              <a:t>Нікколо</a:t>
            </a:r>
            <a:r>
              <a:rPr lang="uk-UA" sz="2400" dirty="0"/>
              <a:t> ді </a:t>
            </a:r>
            <a:r>
              <a:rPr lang="uk-UA" sz="2400" dirty="0" err="1"/>
              <a:t>Бетто</a:t>
            </a:r>
            <a:r>
              <a:rPr lang="uk-UA" sz="2400" dirty="0"/>
              <a:t> Барді</a:t>
            </a:r>
            <a:endParaRPr lang="ru-RU" sz="2400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4939161" y="125514"/>
            <a:ext cx="3342607" cy="6607218"/>
            <a:chOff x="4939161" y="125514"/>
            <a:chExt cx="3342607" cy="6607218"/>
          </a:xfrm>
        </p:grpSpPr>
        <p:sp>
          <p:nvSpPr>
            <p:cNvPr id="6" name="Полилиния 5"/>
            <p:cNvSpPr/>
            <p:nvPr/>
          </p:nvSpPr>
          <p:spPr>
            <a:xfrm>
              <a:off x="4939163" y="125514"/>
              <a:ext cx="3342605" cy="2005563"/>
            </a:xfrm>
            <a:custGeom>
              <a:avLst/>
              <a:gdLst>
                <a:gd name="connsiteX0" fmla="*/ 0 w 3342605"/>
                <a:gd name="connsiteY0" fmla="*/ 0 h 2005563"/>
                <a:gd name="connsiteX1" fmla="*/ 3342605 w 3342605"/>
                <a:gd name="connsiteY1" fmla="*/ 0 h 2005563"/>
                <a:gd name="connsiteX2" fmla="*/ 3342605 w 3342605"/>
                <a:gd name="connsiteY2" fmla="*/ 2005563 h 2005563"/>
                <a:gd name="connsiteX3" fmla="*/ 0 w 3342605"/>
                <a:gd name="connsiteY3" fmla="*/ 2005563 h 2005563"/>
                <a:gd name="connsiteX4" fmla="*/ 0 w 3342605"/>
                <a:gd name="connsiteY4" fmla="*/ 0 h 200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605" h="2005563">
                  <a:moveTo>
                    <a:pt x="0" y="0"/>
                  </a:moveTo>
                  <a:lnTo>
                    <a:pt x="3342605" y="0"/>
                  </a:lnTo>
                  <a:lnTo>
                    <a:pt x="3342605" y="2005563"/>
                  </a:lnTo>
                  <a:lnTo>
                    <a:pt x="0" y="2005563"/>
                  </a:lnTo>
                  <a:lnTo>
                    <a:pt x="0" y="0"/>
                  </a:lnTo>
                  <a:close/>
                </a:path>
              </a:pathLst>
            </a:cu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000" kern="1200" dirty="0"/>
                <a:t>Флорентійський скульптор.</a:t>
              </a:r>
              <a:endParaRPr lang="ru-RU" sz="3000" kern="1200" dirty="0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4939161" y="2426341"/>
              <a:ext cx="3342605" cy="2005563"/>
            </a:xfrm>
            <a:custGeom>
              <a:avLst/>
              <a:gdLst>
                <a:gd name="connsiteX0" fmla="*/ 0 w 3342605"/>
                <a:gd name="connsiteY0" fmla="*/ 0 h 2005563"/>
                <a:gd name="connsiteX1" fmla="*/ 3342605 w 3342605"/>
                <a:gd name="connsiteY1" fmla="*/ 0 h 2005563"/>
                <a:gd name="connsiteX2" fmla="*/ 3342605 w 3342605"/>
                <a:gd name="connsiteY2" fmla="*/ 2005563 h 2005563"/>
                <a:gd name="connsiteX3" fmla="*/ 0 w 3342605"/>
                <a:gd name="connsiteY3" fmla="*/ 2005563 h 2005563"/>
                <a:gd name="connsiteX4" fmla="*/ 0 w 3342605"/>
                <a:gd name="connsiteY4" fmla="*/ 0 h 200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605" h="2005563">
                  <a:moveTo>
                    <a:pt x="0" y="0"/>
                  </a:moveTo>
                  <a:lnTo>
                    <a:pt x="3342605" y="0"/>
                  </a:lnTo>
                  <a:lnTo>
                    <a:pt x="3342605" y="2005563"/>
                  </a:lnTo>
                  <a:lnTo>
                    <a:pt x="0" y="2005563"/>
                  </a:lnTo>
                  <a:lnTo>
                    <a:pt x="0" y="0"/>
                  </a:lnTo>
                  <a:close/>
                </a:path>
              </a:pathLst>
            </a:cu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000" kern="1200" dirty="0"/>
                <a:t>Став першим скульптором від часів античності.</a:t>
              </a:r>
              <a:endParaRPr lang="ru-RU" sz="3000" kern="1200" dirty="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4939161" y="4727169"/>
              <a:ext cx="3342605" cy="2005563"/>
            </a:xfrm>
            <a:custGeom>
              <a:avLst/>
              <a:gdLst>
                <a:gd name="connsiteX0" fmla="*/ 0 w 3342605"/>
                <a:gd name="connsiteY0" fmla="*/ 0 h 2005563"/>
                <a:gd name="connsiteX1" fmla="*/ 3342605 w 3342605"/>
                <a:gd name="connsiteY1" fmla="*/ 0 h 2005563"/>
                <a:gd name="connsiteX2" fmla="*/ 3342605 w 3342605"/>
                <a:gd name="connsiteY2" fmla="*/ 2005563 h 2005563"/>
                <a:gd name="connsiteX3" fmla="*/ 0 w 3342605"/>
                <a:gd name="connsiteY3" fmla="*/ 2005563 h 2005563"/>
                <a:gd name="connsiteX4" fmla="*/ 0 w 3342605"/>
                <a:gd name="connsiteY4" fmla="*/ 0 h 200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605" h="2005563">
                  <a:moveTo>
                    <a:pt x="0" y="0"/>
                  </a:moveTo>
                  <a:lnTo>
                    <a:pt x="3342605" y="0"/>
                  </a:lnTo>
                  <a:lnTo>
                    <a:pt x="3342605" y="2005563"/>
                  </a:lnTo>
                  <a:lnTo>
                    <a:pt x="0" y="2005563"/>
                  </a:lnTo>
                  <a:lnTo>
                    <a:pt x="0" y="0"/>
                  </a:lnTo>
                  <a:close/>
                </a:path>
              </a:pathLst>
            </a:cu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000" b="1" kern="1200" dirty="0"/>
                <a:t>“Давид” </a:t>
              </a:r>
              <a:r>
                <a:rPr lang="uk-UA" sz="3000" kern="1200" dirty="0"/>
                <a:t>– перша оголена скульптура Відродження.</a:t>
              </a:r>
              <a:endParaRPr lang="ru-RU" sz="3000" kern="1200" dirty="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t="7514"/>
          <a:stretch/>
        </p:blipFill>
        <p:spPr>
          <a:xfrm>
            <a:off x="8804824" y="744256"/>
            <a:ext cx="2737341" cy="345074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60437" y="6363400"/>
            <a:ext cx="1212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“Давид”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16090" r="18749" b="51354"/>
          <a:stretch/>
        </p:blipFill>
        <p:spPr>
          <a:xfrm>
            <a:off x="146239" y="641027"/>
            <a:ext cx="4692518" cy="564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33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A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86" y="109405"/>
            <a:ext cx="3722261" cy="65762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47696" y="5115952"/>
            <a:ext cx="23381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/>
              <a:t>Кінна</a:t>
            </a:r>
            <a:r>
              <a:rPr lang="ru-RU" sz="2400" b="1" dirty="0"/>
              <a:t> статуя </a:t>
            </a:r>
            <a:r>
              <a:rPr lang="ru-RU" sz="2400" b="1" dirty="0" err="1"/>
              <a:t>кондотьєра</a:t>
            </a:r>
            <a:r>
              <a:rPr lang="ru-RU" sz="2400" b="1" dirty="0"/>
              <a:t> </a:t>
            </a:r>
            <a:r>
              <a:rPr lang="ru-RU" sz="2400" b="1" dirty="0" err="1"/>
              <a:t>Гаттамелати</a:t>
            </a:r>
            <a:r>
              <a:rPr lang="ru-RU" sz="2400" b="1" dirty="0"/>
              <a:t> в </a:t>
            </a:r>
            <a:r>
              <a:rPr lang="ru-RU" sz="2400" b="1" dirty="0" err="1"/>
              <a:t>Падуї</a:t>
            </a:r>
            <a:r>
              <a:rPr lang="ru-RU" sz="2400" b="1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6140" y="109405"/>
            <a:ext cx="7926341" cy="36831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57548" y="3867621"/>
            <a:ext cx="70839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/>
              <a:t>Скульптурний</a:t>
            </a:r>
            <a:r>
              <a:rPr lang="ru-RU" sz="2000" b="1" dirty="0"/>
              <a:t> </a:t>
            </a:r>
            <a:r>
              <a:rPr lang="ru-RU" sz="2000" b="1" dirty="0" err="1"/>
              <a:t>вівтар</a:t>
            </a:r>
            <a:r>
              <a:rPr lang="ru-RU" sz="2000" b="1" dirty="0"/>
              <a:t> для собору Св. </a:t>
            </a:r>
            <a:r>
              <a:rPr lang="ru-RU" sz="2000" b="1" dirty="0" err="1"/>
              <a:t>Антонія</a:t>
            </a:r>
            <a:r>
              <a:rPr lang="ru-RU" sz="2000" b="1" dirty="0"/>
              <a:t> в </a:t>
            </a:r>
            <a:r>
              <a:rPr lang="ru-RU" sz="2000" b="1" dirty="0" err="1"/>
              <a:t>Падуї</a:t>
            </a:r>
            <a:r>
              <a:rPr lang="ru-RU" sz="2000" b="1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7607" y="4377287"/>
            <a:ext cx="3383932" cy="230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34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A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29" y="2787852"/>
            <a:ext cx="4891165" cy="40701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5529" y="133494"/>
            <a:ext cx="4891165" cy="249299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/>
              <a:t>Лука </a:t>
            </a:r>
            <a:r>
              <a:rPr lang="ru-RU" sz="2800" b="1" dirty="0" err="1"/>
              <a:t>Пачолі</a:t>
            </a:r>
            <a:r>
              <a:rPr lang="ru-RU" sz="2800" b="1" dirty="0"/>
              <a:t>, фра Лука </a:t>
            </a:r>
            <a:r>
              <a:rPr lang="ru-RU" sz="2800" b="1" dirty="0" err="1"/>
              <a:t>Бартоломео</a:t>
            </a:r>
            <a:r>
              <a:rPr lang="ru-RU" sz="2800" b="1" dirty="0"/>
              <a:t> де </a:t>
            </a:r>
            <a:r>
              <a:rPr lang="ru-RU" sz="2800" b="1" dirty="0" err="1"/>
              <a:t>Пачолі</a:t>
            </a:r>
            <a:r>
              <a:rPr lang="ru-RU" sz="2800" b="1" dirty="0"/>
              <a:t>                   </a:t>
            </a:r>
            <a:r>
              <a:rPr lang="ru-RU" sz="2000" dirty="0"/>
              <a:t>(близько 1445—1517) — </a:t>
            </a:r>
            <a:r>
              <a:rPr lang="ru-RU" sz="2000" dirty="0" err="1"/>
              <a:t>італійський</a:t>
            </a:r>
            <a:r>
              <a:rPr lang="ru-RU" sz="2000" dirty="0"/>
              <a:t> </a:t>
            </a:r>
            <a:r>
              <a:rPr lang="ru-RU" sz="2000" dirty="0" err="1"/>
              <a:t>чернець</a:t>
            </a:r>
            <a:r>
              <a:rPr lang="ru-RU" sz="2000" dirty="0"/>
              <a:t>, математик, </a:t>
            </a:r>
            <a:r>
              <a:rPr lang="ru-RU" sz="2000" dirty="0" err="1"/>
              <a:t>засновник</a:t>
            </a:r>
            <a:r>
              <a:rPr lang="ru-RU" sz="2000" dirty="0"/>
              <a:t> </a:t>
            </a:r>
            <a:r>
              <a:rPr lang="ru-RU" sz="2000" dirty="0" err="1"/>
              <a:t>принципів</a:t>
            </a:r>
            <a:r>
              <a:rPr lang="ru-RU" sz="2000" dirty="0"/>
              <a:t> </a:t>
            </a:r>
            <a:r>
              <a:rPr lang="ru-RU" sz="2000" dirty="0" err="1"/>
              <a:t>сучасного</a:t>
            </a:r>
            <a:r>
              <a:rPr lang="ru-RU" sz="2000" dirty="0"/>
              <a:t> </a:t>
            </a:r>
            <a:r>
              <a:rPr lang="ru-RU" sz="2000" dirty="0" err="1"/>
              <a:t>бухгалтерського</a:t>
            </a:r>
            <a:r>
              <a:rPr lang="ru-RU" sz="2000" dirty="0"/>
              <a:t> </a:t>
            </a:r>
            <a:r>
              <a:rPr lang="ru-RU" sz="2000" dirty="0" err="1"/>
              <a:t>обліку</a:t>
            </a:r>
            <a:r>
              <a:rPr lang="ru-RU" sz="2000" dirty="0"/>
              <a:t> та </a:t>
            </a:r>
            <a:r>
              <a:rPr lang="ru-RU" sz="2000" dirty="0" err="1"/>
              <a:t>імовірний</a:t>
            </a:r>
            <a:r>
              <a:rPr lang="ru-RU" sz="2000" dirty="0"/>
              <a:t> автор </a:t>
            </a:r>
            <a:r>
              <a:rPr lang="ru-RU" sz="2000" dirty="0" err="1"/>
              <a:t>ідеї</a:t>
            </a:r>
            <a:r>
              <a:rPr lang="ru-RU" sz="2000" dirty="0"/>
              <a:t> про «</a:t>
            </a:r>
            <a:r>
              <a:rPr lang="ru-RU" sz="2000" dirty="0" err="1"/>
              <a:t>Золотий</a:t>
            </a:r>
            <a:r>
              <a:rPr lang="ru-RU" sz="2000" dirty="0"/>
              <a:t> </a:t>
            </a:r>
            <a:r>
              <a:rPr lang="ru-RU" sz="2000" dirty="0" err="1"/>
              <a:t>перетин</a:t>
            </a:r>
            <a:r>
              <a:rPr lang="ru-RU" sz="2000" dirty="0"/>
              <a:t>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4312" y="2323247"/>
            <a:ext cx="2940858" cy="43810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61742" y="372358"/>
            <a:ext cx="3777521" cy="6186309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/>
              <a:t>Регіомонтан</a:t>
            </a:r>
            <a:r>
              <a:rPr lang="ru-RU" sz="2800" b="1" dirty="0"/>
              <a:t>   </a:t>
            </a:r>
            <a:r>
              <a:rPr lang="ru-RU" sz="2800" dirty="0"/>
              <a:t>(1436 - 1476), </a:t>
            </a:r>
            <a:r>
              <a:rPr lang="ru-RU" sz="2800" dirty="0" err="1"/>
              <a:t>справжнє</a:t>
            </a:r>
            <a:r>
              <a:rPr lang="ru-RU" sz="2800" dirty="0"/>
              <a:t> </a:t>
            </a:r>
            <a:r>
              <a:rPr lang="ru-RU" sz="2800" dirty="0" err="1"/>
              <a:t>ім'я</a:t>
            </a:r>
            <a:r>
              <a:rPr lang="ru-RU" sz="2800" dirty="0"/>
              <a:t> </a:t>
            </a:r>
            <a:r>
              <a:rPr lang="ru-RU" sz="2800" dirty="0" err="1"/>
              <a:t>Йоганн</a:t>
            </a:r>
            <a:r>
              <a:rPr lang="ru-RU" sz="2800" dirty="0"/>
              <a:t> Мюллер </a:t>
            </a:r>
            <a:r>
              <a:rPr lang="ru-RU" sz="2000" dirty="0"/>
              <a:t>- </a:t>
            </a:r>
            <a:r>
              <a:rPr lang="ru-RU" sz="2000" dirty="0" err="1"/>
              <a:t>видатний</a:t>
            </a:r>
            <a:r>
              <a:rPr lang="ru-RU" sz="2000" dirty="0"/>
              <a:t> </a:t>
            </a:r>
            <a:r>
              <a:rPr lang="ru-RU" sz="2000" dirty="0" err="1"/>
              <a:t>німецький</a:t>
            </a:r>
            <a:r>
              <a:rPr lang="ru-RU" sz="2000" dirty="0"/>
              <a:t> математик, астроном, а також астролог, конструктор </a:t>
            </a:r>
            <a:r>
              <a:rPr lang="ru-RU" sz="2000" dirty="0" err="1"/>
              <a:t>астрономічних</a:t>
            </a:r>
            <a:r>
              <a:rPr lang="ru-RU" sz="2000" dirty="0"/>
              <a:t> </a:t>
            </a:r>
            <a:r>
              <a:rPr lang="ru-RU" sz="2000" dirty="0" err="1"/>
              <a:t>інструментів</a:t>
            </a:r>
            <a:r>
              <a:rPr lang="ru-RU" sz="2000" dirty="0"/>
              <a:t>, </a:t>
            </a:r>
            <a:r>
              <a:rPr lang="ru-RU" sz="2000" dirty="0" err="1"/>
              <a:t>видавець</a:t>
            </a:r>
            <a:r>
              <a:rPr lang="ru-RU" sz="2000" dirty="0"/>
              <a:t>, </a:t>
            </a:r>
            <a:r>
              <a:rPr lang="ru-RU" sz="2000" dirty="0" err="1"/>
              <a:t>перекладач</a:t>
            </a:r>
            <a:r>
              <a:rPr lang="ru-RU" sz="2000" dirty="0"/>
              <a:t> і </a:t>
            </a:r>
            <a:r>
              <a:rPr lang="ru-RU" sz="2000" dirty="0" err="1"/>
              <a:t>католицький</a:t>
            </a:r>
            <a:r>
              <a:rPr lang="ru-RU" sz="2000" dirty="0"/>
              <a:t> </a:t>
            </a:r>
            <a:r>
              <a:rPr lang="ru-RU" sz="2000" dirty="0" err="1"/>
              <a:t>єпископ</a:t>
            </a:r>
            <a:r>
              <a:rPr lang="ru-RU" sz="2000" dirty="0"/>
              <a:t>. </a:t>
            </a:r>
            <a:r>
              <a:rPr lang="ru-RU" sz="2000" dirty="0" err="1"/>
              <a:t>Ім'я</a:t>
            </a:r>
            <a:r>
              <a:rPr lang="ru-RU" sz="2000" dirty="0"/>
              <a:t> </a:t>
            </a:r>
            <a:r>
              <a:rPr lang="ru-RU" sz="2000" dirty="0" err="1"/>
              <a:t>Реґіомонтан</a:t>
            </a:r>
            <a:r>
              <a:rPr lang="ru-RU" sz="2000" dirty="0"/>
              <a:t>, яке є </a:t>
            </a:r>
            <a:r>
              <a:rPr lang="ru-RU" sz="2000" dirty="0" err="1"/>
              <a:t>латинізованою</a:t>
            </a:r>
            <a:r>
              <a:rPr lang="ru-RU" sz="2000" dirty="0"/>
              <a:t> </a:t>
            </a:r>
            <a:r>
              <a:rPr lang="ru-RU" sz="2000" dirty="0" err="1"/>
              <a:t>назвою</a:t>
            </a:r>
            <a:r>
              <a:rPr lang="ru-RU" sz="2000" dirty="0"/>
              <a:t> </a:t>
            </a:r>
            <a:r>
              <a:rPr lang="ru-RU" sz="2000" dirty="0" err="1"/>
              <a:t>рідного</a:t>
            </a:r>
            <a:r>
              <a:rPr lang="ru-RU" sz="2000" dirty="0"/>
              <a:t> міста </a:t>
            </a:r>
            <a:r>
              <a:rPr lang="ru-RU" sz="2000" dirty="0" err="1"/>
              <a:t>Йоганна</a:t>
            </a:r>
            <a:r>
              <a:rPr lang="ru-RU" sz="2000" dirty="0"/>
              <a:t> Мюллера, </a:t>
            </a:r>
            <a:r>
              <a:rPr lang="ru-RU" sz="2000" dirty="0" err="1"/>
              <a:t>мабуть</a:t>
            </a:r>
            <a:r>
              <a:rPr lang="ru-RU" sz="2000" dirty="0"/>
              <a:t> вперше </a:t>
            </a:r>
            <a:r>
              <a:rPr lang="ru-RU" sz="2000" dirty="0" err="1"/>
              <a:t>вжив</a:t>
            </a:r>
            <a:r>
              <a:rPr lang="ru-RU" sz="2000" dirty="0"/>
              <a:t> </a:t>
            </a:r>
            <a:r>
              <a:rPr lang="ru-RU" sz="2000" dirty="0" err="1"/>
              <a:t>Філіп</a:t>
            </a:r>
            <a:r>
              <a:rPr lang="ru-RU" sz="2000" dirty="0"/>
              <a:t> </a:t>
            </a:r>
            <a:r>
              <a:rPr lang="ru-RU" sz="2000" dirty="0" err="1"/>
              <a:t>Меланхтон</a:t>
            </a:r>
            <a:r>
              <a:rPr lang="ru-RU" sz="2000" dirty="0"/>
              <a:t> у </a:t>
            </a:r>
            <a:r>
              <a:rPr lang="ru-RU" sz="2000" dirty="0" err="1"/>
              <a:t>передмові</a:t>
            </a:r>
            <a:r>
              <a:rPr lang="ru-RU" sz="2000" dirty="0"/>
              <a:t> до свого </a:t>
            </a:r>
            <a:r>
              <a:rPr lang="ru-RU" sz="2000" dirty="0" err="1"/>
              <a:t>видання</a:t>
            </a:r>
            <a:r>
              <a:rPr lang="ru-RU" sz="2000" dirty="0"/>
              <a:t> книги «Сфера </a:t>
            </a:r>
            <a:r>
              <a:rPr lang="ru-RU" sz="2000" dirty="0" err="1"/>
              <a:t>світу</a:t>
            </a:r>
            <a:r>
              <a:rPr lang="ru-RU" sz="2000" dirty="0"/>
              <a:t>» </a:t>
            </a:r>
            <a:r>
              <a:rPr lang="ru-RU" sz="2000" dirty="0" err="1"/>
              <a:t>Сакробоско</a:t>
            </a:r>
            <a:r>
              <a:rPr lang="ru-RU" sz="2000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2983" b="12333"/>
          <a:stretch/>
        </p:blipFill>
        <p:spPr>
          <a:xfrm>
            <a:off x="9060967" y="74951"/>
            <a:ext cx="1746941" cy="21277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38608" y="1588958"/>
            <a:ext cx="185339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dirty="0" err="1"/>
              <a:t>Метеороскоп</a:t>
            </a:r>
            <a:r>
              <a:rPr lang="uk-UA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2318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A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/>
              <a:t>Домашнє завдання: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uk-UA" dirty="0"/>
          </a:p>
          <a:p>
            <a:r>
              <a:rPr lang="uk-UA" dirty="0"/>
              <a:t>1. Опрацювати відповідний матеріал підручника.</a:t>
            </a:r>
          </a:p>
          <a:p>
            <a:r>
              <a:rPr lang="uk-UA" sz="3200" dirty="0">
                <a:latin typeface="Calibri"/>
              </a:rPr>
              <a:t>2. Заповніть у зошиті таблицю </a:t>
            </a:r>
            <a:r>
              <a:rPr lang="uk-UA" sz="3200" b="1" i="1" dirty="0">
                <a:latin typeface="Calibri"/>
              </a:rPr>
              <a:t>“Діячі літератури та мистецтва раннього Відродження”: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161" y="3815616"/>
            <a:ext cx="8821677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19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A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9520003" cy="4351338"/>
          </a:xfrm>
          <a:ln w="762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uk-UA" dirty="0"/>
          </a:p>
          <a:p>
            <a:r>
              <a:rPr lang="uk-UA" dirty="0"/>
              <a:t>1. Раннє Відродження.</a:t>
            </a:r>
          </a:p>
          <a:p>
            <a:r>
              <a:rPr lang="uk-UA" dirty="0"/>
              <a:t>2. Гуманізм.</a:t>
            </a:r>
          </a:p>
          <a:p>
            <a:r>
              <a:rPr lang="uk-UA" dirty="0"/>
              <a:t>3. Стовпи нової культури.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4652" y="1199213"/>
            <a:ext cx="11422507" cy="55463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uk-UA" sz="4800" b="1" dirty="0">
                <a:solidFill>
                  <a:schemeClr val="tx2">
                    <a:lumMod val="50000"/>
                  </a:schemeClr>
                </a:solidFill>
              </a:rPr>
              <a:t>План уроку:</a:t>
            </a:r>
            <a:endParaRPr lang="ru-RU" sz="48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18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A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 стрелкой 14"/>
          <p:cNvCxnSpPr/>
          <p:nvPr/>
        </p:nvCxnSpPr>
        <p:spPr>
          <a:xfrm>
            <a:off x="4302176" y="2601923"/>
            <a:ext cx="0" cy="3431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1" idx="0"/>
          </p:cNvCxnSpPr>
          <p:nvPr/>
        </p:nvCxnSpPr>
        <p:spPr>
          <a:xfrm>
            <a:off x="4991725" y="2601923"/>
            <a:ext cx="3522688" cy="21064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601980" y="2601923"/>
            <a:ext cx="1109272" cy="21064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473" y="8054"/>
            <a:ext cx="3639315" cy="4271078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359764" y="254833"/>
            <a:ext cx="11783086" cy="6425249"/>
            <a:chOff x="359764" y="254833"/>
            <a:chExt cx="11783086" cy="6425249"/>
          </a:xfrm>
        </p:grpSpPr>
        <p:sp>
          <p:nvSpPr>
            <p:cNvPr id="7" name="Полилиния 6"/>
            <p:cNvSpPr/>
            <p:nvPr/>
          </p:nvSpPr>
          <p:spPr>
            <a:xfrm>
              <a:off x="359764" y="649819"/>
              <a:ext cx="3462728" cy="4661941"/>
            </a:xfrm>
            <a:custGeom>
              <a:avLst/>
              <a:gdLst>
                <a:gd name="connsiteX0" fmla="*/ 0 w 3286125"/>
                <a:gd name="connsiteY0" fmla="*/ 0 h 1971675"/>
                <a:gd name="connsiteX1" fmla="*/ 3286125 w 3286125"/>
                <a:gd name="connsiteY1" fmla="*/ 0 h 1971675"/>
                <a:gd name="connsiteX2" fmla="*/ 3286125 w 3286125"/>
                <a:gd name="connsiteY2" fmla="*/ 1971675 h 1971675"/>
                <a:gd name="connsiteX3" fmla="*/ 0 w 3286125"/>
                <a:gd name="connsiteY3" fmla="*/ 1971675 h 1971675"/>
                <a:gd name="connsiteX4" fmla="*/ 0 w 3286125"/>
                <a:gd name="connsiteY4" fmla="*/ 0 h 197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125" h="1971675">
                  <a:moveTo>
                    <a:pt x="0" y="0"/>
                  </a:moveTo>
                  <a:lnTo>
                    <a:pt x="3286125" y="0"/>
                  </a:lnTo>
                  <a:lnTo>
                    <a:pt x="3286125" y="1971675"/>
                  </a:lnTo>
                  <a:lnTo>
                    <a:pt x="0" y="19716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800" b="1" i="1" kern="1200" dirty="0"/>
                <a:t>Відродження (Ренесанс) – період розвитку культури Західної  та Центральної Європи у ХІ</a:t>
              </a:r>
              <a:r>
                <a:rPr lang="en-US" sz="2800" b="1" i="1" kern="1200" dirty="0"/>
                <a:t>V </a:t>
              </a:r>
              <a:r>
                <a:rPr lang="uk-UA" sz="2800" b="1" i="1" kern="1200" dirty="0"/>
                <a:t>– на початку Х</a:t>
              </a:r>
              <a:r>
                <a:rPr lang="en-US" sz="2800" b="1" i="1" kern="1200" dirty="0"/>
                <a:t>V</a:t>
              </a:r>
              <a:r>
                <a:rPr lang="uk-UA" sz="2800" b="1" i="1" kern="1200" dirty="0"/>
                <a:t>ІІ ст.</a:t>
              </a:r>
              <a:endParaRPr lang="ru-RU" sz="2800" kern="1200" dirty="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4122295" y="254833"/>
              <a:ext cx="2926359" cy="2347090"/>
            </a:xfrm>
            <a:custGeom>
              <a:avLst/>
              <a:gdLst>
                <a:gd name="connsiteX0" fmla="*/ 0 w 3286125"/>
                <a:gd name="connsiteY0" fmla="*/ 0 h 1971675"/>
                <a:gd name="connsiteX1" fmla="*/ 3286125 w 3286125"/>
                <a:gd name="connsiteY1" fmla="*/ 0 h 1971675"/>
                <a:gd name="connsiteX2" fmla="*/ 3286125 w 3286125"/>
                <a:gd name="connsiteY2" fmla="*/ 1971675 h 1971675"/>
                <a:gd name="connsiteX3" fmla="*/ 0 w 3286125"/>
                <a:gd name="connsiteY3" fmla="*/ 1971675 h 1971675"/>
                <a:gd name="connsiteX4" fmla="*/ 0 w 3286125"/>
                <a:gd name="connsiteY4" fmla="*/ 0 h 197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125" h="1971675">
                  <a:moveTo>
                    <a:pt x="0" y="0"/>
                  </a:moveTo>
                  <a:lnTo>
                    <a:pt x="3286125" y="0"/>
                  </a:lnTo>
                  <a:lnTo>
                    <a:pt x="3286125" y="1971675"/>
                  </a:lnTo>
                  <a:lnTo>
                    <a:pt x="0" y="1971675"/>
                  </a:lnTo>
                  <a:lnTo>
                    <a:pt x="0" y="0"/>
                  </a:lnTo>
                  <a:close/>
                </a:path>
              </a:pathLst>
            </a:cu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800" kern="1200" dirty="0"/>
                <a:t>Його батьківщиною є </a:t>
              </a:r>
              <a:r>
                <a:rPr lang="uk-UA" sz="2800" b="1" kern="1200" dirty="0"/>
                <a:t>Італія</a:t>
              </a:r>
              <a:r>
                <a:rPr lang="uk-UA" sz="2800" kern="1200" dirty="0"/>
                <a:t>, де збереглись:</a:t>
              </a:r>
              <a:endParaRPr lang="ru-RU" sz="2800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4122296" y="2945100"/>
              <a:ext cx="3042218" cy="1580811"/>
            </a:xfrm>
            <a:custGeom>
              <a:avLst/>
              <a:gdLst>
                <a:gd name="connsiteX0" fmla="*/ 0 w 3286125"/>
                <a:gd name="connsiteY0" fmla="*/ 0 h 1971675"/>
                <a:gd name="connsiteX1" fmla="*/ 3286125 w 3286125"/>
                <a:gd name="connsiteY1" fmla="*/ 0 h 1971675"/>
                <a:gd name="connsiteX2" fmla="*/ 3286125 w 3286125"/>
                <a:gd name="connsiteY2" fmla="*/ 1971675 h 1971675"/>
                <a:gd name="connsiteX3" fmla="*/ 0 w 3286125"/>
                <a:gd name="connsiteY3" fmla="*/ 1971675 h 1971675"/>
                <a:gd name="connsiteX4" fmla="*/ 0 w 3286125"/>
                <a:gd name="connsiteY4" fmla="*/ 0 h 197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125" h="1971675">
                  <a:moveTo>
                    <a:pt x="0" y="0"/>
                  </a:moveTo>
                  <a:lnTo>
                    <a:pt x="3286125" y="0"/>
                  </a:lnTo>
                  <a:lnTo>
                    <a:pt x="3286125" y="1971675"/>
                  </a:lnTo>
                  <a:lnTo>
                    <a:pt x="0" y="197167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400" kern="1200" dirty="0"/>
                <a:t>високий рівень соціально-економічного розвитку;</a:t>
              </a:r>
              <a:endParaRPr lang="ru-RU" sz="2400" kern="1200" dirty="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4122296" y="4708408"/>
              <a:ext cx="4227226" cy="1971674"/>
            </a:xfrm>
            <a:custGeom>
              <a:avLst/>
              <a:gdLst>
                <a:gd name="connsiteX0" fmla="*/ 0 w 3286125"/>
                <a:gd name="connsiteY0" fmla="*/ 0 h 1971675"/>
                <a:gd name="connsiteX1" fmla="*/ 3286125 w 3286125"/>
                <a:gd name="connsiteY1" fmla="*/ 0 h 1971675"/>
                <a:gd name="connsiteX2" fmla="*/ 3286125 w 3286125"/>
                <a:gd name="connsiteY2" fmla="*/ 1971675 h 1971675"/>
                <a:gd name="connsiteX3" fmla="*/ 0 w 3286125"/>
                <a:gd name="connsiteY3" fmla="*/ 1971675 h 1971675"/>
                <a:gd name="connsiteX4" fmla="*/ 0 w 3286125"/>
                <a:gd name="connsiteY4" fmla="*/ 0 h 197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125" h="1971675">
                  <a:moveTo>
                    <a:pt x="0" y="0"/>
                  </a:moveTo>
                  <a:lnTo>
                    <a:pt x="3286125" y="0"/>
                  </a:lnTo>
                  <a:lnTo>
                    <a:pt x="3286125" y="1971675"/>
                  </a:lnTo>
                  <a:lnTo>
                    <a:pt x="0" y="197167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400" kern="1200" dirty="0"/>
                <a:t>роздробленість та існування багатьох політичних і культурних центрів (Флоренція, Мілан, Рим, Венеція тощо);</a:t>
              </a:r>
              <a:endParaRPr lang="ru-RU" sz="2400" kern="1200" dirty="0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8514413" y="4708407"/>
              <a:ext cx="3628437" cy="1971675"/>
            </a:xfrm>
            <a:custGeom>
              <a:avLst/>
              <a:gdLst>
                <a:gd name="connsiteX0" fmla="*/ 0 w 3286125"/>
                <a:gd name="connsiteY0" fmla="*/ 0 h 1971675"/>
                <a:gd name="connsiteX1" fmla="*/ 3286125 w 3286125"/>
                <a:gd name="connsiteY1" fmla="*/ 0 h 1971675"/>
                <a:gd name="connsiteX2" fmla="*/ 3286125 w 3286125"/>
                <a:gd name="connsiteY2" fmla="*/ 1971675 h 1971675"/>
                <a:gd name="connsiteX3" fmla="*/ 0 w 3286125"/>
                <a:gd name="connsiteY3" fmla="*/ 1971675 h 1971675"/>
                <a:gd name="connsiteX4" fmla="*/ 0 w 3286125"/>
                <a:gd name="connsiteY4" fmla="*/ 0 h 197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6125" h="1971675">
                  <a:moveTo>
                    <a:pt x="0" y="0"/>
                  </a:moveTo>
                  <a:lnTo>
                    <a:pt x="3286125" y="0"/>
                  </a:lnTo>
                  <a:lnTo>
                    <a:pt x="3286125" y="1971675"/>
                  </a:lnTo>
                  <a:lnTo>
                    <a:pt x="0" y="197167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400" kern="1200" dirty="0"/>
                <a:t>поширення античних пам</a:t>
              </a:r>
              <a:r>
                <a:rPr lang="uk-UA" sz="2400" kern="1200" dirty="0">
                  <a:latin typeface="Calibri"/>
                </a:rPr>
                <a:t>´</a:t>
              </a:r>
              <a:r>
                <a:rPr lang="uk-UA" sz="2400" kern="1200" dirty="0"/>
                <a:t>яток, які вважалися власне італійською традицією.</a:t>
              </a:r>
              <a:endParaRPr lang="ru-RU" sz="2400" kern="1200" dirty="0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849" b="75278" l="48429" r="99571"/>
                    </a14:imgEffect>
                  </a14:imgLayer>
                </a14:imgProps>
              </a:ext>
            </a:extLst>
          </a:blip>
          <a:srcRect l="49176" t="26953" r="4796" b="22925"/>
          <a:stretch/>
        </p:blipFill>
        <p:spPr>
          <a:xfrm>
            <a:off x="9123076" y="0"/>
            <a:ext cx="3068924" cy="21435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>
            <a:off x="-779490" y="1367852"/>
            <a:ext cx="5681274" cy="412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32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A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49311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tx2">
                    <a:lumMod val="50000"/>
                  </a:schemeClr>
                </a:solidFill>
              </a:rPr>
              <a:t>Періодизація епохи Відродження: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3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9076871"/>
              </p:ext>
            </p:extLst>
          </p:nvPr>
        </p:nvGraphicFramePr>
        <p:xfrm>
          <a:off x="2128603" y="1334125"/>
          <a:ext cx="9848536" cy="53449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28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19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2034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Проторенесанс </a:t>
                      </a:r>
                      <a:endParaRPr lang="en-US" sz="3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Друга половина ХІІІ – ХІ</a:t>
                      </a:r>
                      <a:r>
                        <a:rPr lang="en-US" sz="2400" dirty="0"/>
                        <a:t>V</a:t>
                      </a:r>
                      <a:r>
                        <a:rPr lang="uk-UA" sz="2400" dirty="0"/>
                        <a:t> ст. </a:t>
                      </a:r>
                    </a:p>
                    <a:p>
                      <a:pPr algn="ctr"/>
                      <a:r>
                        <a:rPr lang="uk-UA" sz="2400" dirty="0"/>
                        <a:t>Цей період існував тільки в Італії.</a:t>
                      </a:r>
                      <a:endParaRPr lang="en-US" sz="24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5591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Раннє Відродження</a:t>
                      </a:r>
                      <a:endParaRPr lang="en-US" sz="3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 Кінець ХІ</a:t>
                      </a:r>
                      <a:r>
                        <a:rPr lang="en-US" sz="2400" dirty="0"/>
                        <a:t>V </a:t>
                      </a:r>
                      <a:r>
                        <a:rPr lang="uk-UA" sz="2400" dirty="0"/>
                        <a:t>- Х</a:t>
                      </a:r>
                      <a:r>
                        <a:rPr lang="en-US" sz="2400" dirty="0"/>
                        <a:t>V</a:t>
                      </a:r>
                      <a:r>
                        <a:rPr lang="uk-UA" sz="2400" dirty="0"/>
                        <a:t> ст.</a:t>
                      </a:r>
                    </a:p>
                    <a:p>
                      <a:pPr algn="ctr"/>
                      <a:r>
                        <a:rPr lang="uk-UA" sz="2400" dirty="0"/>
                        <a:t> Започатковане у Флоренції, де політична влада належала купцям та ремісникам.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3687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Високе Відродження</a:t>
                      </a:r>
                      <a:endParaRPr lang="en-US" sz="3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Кінець Х</a:t>
                      </a:r>
                      <a:r>
                        <a:rPr lang="en-US" sz="2400" dirty="0"/>
                        <a:t>V – </a:t>
                      </a:r>
                      <a:r>
                        <a:rPr lang="uk-UA" sz="2400" dirty="0"/>
                        <a:t>перша третина Х</a:t>
                      </a:r>
                      <a:r>
                        <a:rPr lang="en-US" sz="2400" dirty="0"/>
                        <a:t>V</a:t>
                      </a:r>
                      <a:r>
                        <a:rPr lang="uk-UA" sz="2400" dirty="0"/>
                        <a:t>І ст. </a:t>
                      </a:r>
                    </a:p>
                    <a:p>
                      <a:pPr algn="ctr"/>
                      <a:r>
                        <a:rPr lang="uk-UA" sz="2400" dirty="0"/>
                        <a:t>Розквіт</a:t>
                      </a:r>
                      <a:r>
                        <a:rPr lang="uk-UA" sz="2400" baseline="0" dirty="0"/>
                        <a:t> образотворчого мистецтва, архітектури, літератури.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3687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/>
                        <a:t>Пізнє Відродження</a:t>
                      </a:r>
                      <a:endParaRPr lang="en-US" sz="32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/>
                        <a:t>Друга і третя третини Х</a:t>
                      </a:r>
                      <a:r>
                        <a:rPr lang="en-US" sz="2400" dirty="0"/>
                        <a:t>V</a:t>
                      </a:r>
                      <a:r>
                        <a:rPr lang="uk-UA" sz="2400" dirty="0"/>
                        <a:t>І</a:t>
                      </a:r>
                      <a:r>
                        <a:rPr lang="uk-UA" sz="2400" baseline="0" dirty="0"/>
                        <a:t> ст.</a:t>
                      </a:r>
                    </a:p>
                    <a:p>
                      <a:pPr algn="ctr"/>
                      <a:r>
                        <a:rPr lang="uk-UA" sz="2400" baseline="0" dirty="0"/>
                        <a:t> Головне місто пізнього Відродження – Венеція.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4478" t="55765" r="5064" b="11870"/>
          <a:stretch/>
        </p:blipFill>
        <p:spPr>
          <a:xfrm>
            <a:off x="0" y="1014945"/>
            <a:ext cx="1916740" cy="1965887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985" r="5225" b="4126"/>
          <a:stretch/>
        </p:blipFill>
        <p:spPr>
          <a:xfrm>
            <a:off x="0" y="4717940"/>
            <a:ext cx="2023672" cy="2033362"/>
          </a:xfrm>
          <a:prstGeom prst="round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8982" r="3444" b="3512"/>
          <a:stretch/>
        </p:blipFill>
        <p:spPr>
          <a:xfrm>
            <a:off x="217945" y="2880248"/>
            <a:ext cx="1916740" cy="193827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62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A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31" y="221187"/>
            <a:ext cx="4783624" cy="229688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Гуманізм </a:t>
            </a:r>
            <a:r>
              <a:rPr lang="uk-UA" sz="2800" dirty="0">
                <a:solidFill>
                  <a:schemeClr val="tx2">
                    <a:lumMod val="50000"/>
                  </a:schemeClr>
                </a:solidFill>
              </a:rPr>
              <a:t>– напрямок суспільної думки, спрямований на захист гідності та свободи людини.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2151228" y="3556020"/>
            <a:ext cx="4189611" cy="3003723"/>
          </a:xfrm>
          <a:custGeom>
            <a:avLst/>
            <a:gdLst>
              <a:gd name="connsiteX0" fmla="*/ 0 w 5006206"/>
              <a:gd name="connsiteY0" fmla="*/ 0 h 3003723"/>
              <a:gd name="connsiteX1" fmla="*/ 5006206 w 5006206"/>
              <a:gd name="connsiteY1" fmla="*/ 0 h 3003723"/>
              <a:gd name="connsiteX2" fmla="*/ 5006206 w 5006206"/>
              <a:gd name="connsiteY2" fmla="*/ 3003723 h 3003723"/>
              <a:gd name="connsiteX3" fmla="*/ 0 w 5006206"/>
              <a:gd name="connsiteY3" fmla="*/ 3003723 h 3003723"/>
              <a:gd name="connsiteX4" fmla="*/ 0 w 5006206"/>
              <a:gd name="connsiteY4" fmla="*/ 0 h 3003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6206" h="3003723">
                <a:moveTo>
                  <a:pt x="0" y="0"/>
                </a:moveTo>
                <a:lnTo>
                  <a:pt x="5006206" y="0"/>
                </a:lnTo>
                <a:lnTo>
                  <a:pt x="5006206" y="3003723"/>
                </a:lnTo>
                <a:lnTo>
                  <a:pt x="0" y="3003723"/>
                </a:lnTo>
                <a:lnTo>
                  <a:pt x="0" y="0"/>
                </a:lnTo>
                <a:close/>
              </a:path>
            </a:pathLst>
          </a:cu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114300" tIns="114300" rIns="114300" bIns="11430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3000" b="1" i="1" kern="1200" dirty="0"/>
              <a:t>“Ренесанс – це не Середні віки плюс Людина, це Середні віки мінус Бог”.</a:t>
            </a:r>
          </a:p>
          <a:p>
            <a:pPr lvl="0" algn="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000" kern="1200" dirty="0"/>
              <a:t>   	Невідомий католицький  філософ.</a:t>
            </a:r>
            <a:endParaRPr lang="ru-RU" sz="2000" kern="1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101" y="1512493"/>
            <a:ext cx="2468010" cy="198676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70111" y="221187"/>
            <a:ext cx="4858757" cy="37856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/>
              <a:t>Гуманізм</a:t>
            </a:r>
            <a:r>
              <a:rPr lang="ru-RU" sz="2400" b="1" dirty="0"/>
              <a:t> </a:t>
            </a:r>
            <a:r>
              <a:rPr lang="ru-RU" sz="2400" b="1" dirty="0" err="1"/>
              <a:t>епохи</a:t>
            </a:r>
            <a:r>
              <a:rPr lang="ru-RU" sz="2400" b="1" dirty="0"/>
              <a:t> </a:t>
            </a:r>
            <a:r>
              <a:rPr lang="ru-RU" sz="2400" b="1" dirty="0" err="1"/>
              <a:t>Відродження</a:t>
            </a:r>
            <a:r>
              <a:rPr lang="ru-RU" sz="2400" b="1" dirty="0"/>
              <a:t> </a:t>
            </a:r>
            <a:r>
              <a:rPr lang="ru-RU" sz="2400" dirty="0"/>
              <a:t>- </a:t>
            </a:r>
            <a:r>
              <a:rPr lang="ru-RU" sz="2400" dirty="0" err="1"/>
              <a:t>європейський</a:t>
            </a:r>
            <a:r>
              <a:rPr lang="ru-RU" sz="2400" dirty="0"/>
              <a:t> </a:t>
            </a:r>
            <a:r>
              <a:rPr lang="ru-RU" sz="2400" dirty="0" err="1"/>
              <a:t>інтелектуальний</a:t>
            </a:r>
            <a:r>
              <a:rPr lang="ru-RU" sz="2400" dirty="0"/>
              <a:t> </a:t>
            </a:r>
            <a:r>
              <a:rPr lang="ru-RU" sz="2400" dirty="0" err="1"/>
              <a:t>рух</a:t>
            </a:r>
            <a:r>
              <a:rPr lang="ru-RU" sz="2400" dirty="0"/>
              <a:t>, що є одним із </a:t>
            </a:r>
            <a:r>
              <a:rPr lang="ru-RU" sz="2400" dirty="0" err="1"/>
              <a:t>визначальних</a:t>
            </a:r>
            <a:r>
              <a:rPr lang="ru-RU" sz="2400" dirty="0"/>
              <a:t> </a:t>
            </a:r>
            <a:r>
              <a:rPr lang="ru-RU" sz="2400" dirty="0" err="1"/>
              <a:t>компонентів</a:t>
            </a:r>
            <a:r>
              <a:rPr lang="ru-RU" sz="2400" dirty="0"/>
              <a:t> </a:t>
            </a:r>
            <a:r>
              <a:rPr lang="ru-RU" sz="2400" dirty="0" err="1"/>
              <a:t>Ренесансу</a:t>
            </a:r>
            <a:r>
              <a:rPr lang="ru-RU" sz="2400" dirty="0"/>
              <a:t> як </a:t>
            </a:r>
            <a:r>
              <a:rPr lang="ru-RU" sz="2400" dirty="0" err="1"/>
              <a:t>історичної</a:t>
            </a:r>
            <a:r>
              <a:rPr lang="ru-RU" sz="2400" dirty="0"/>
              <a:t> й </a:t>
            </a:r>
            <a:r>
              <a:rPr lang="ru-RU" sz="2400" dirty="0" err="1"/>
              <a:t>культурної</a:t>
            </a:r>
            <a:r>
              <a:rPr lang="ru-RU" sz="2400" dirty="0"/>
              <a:t> </a:t>
            </a:r>
            <a:r>
              <a:rPr lang="ru-RU" sz="2400" dirty="0" err="1"/>
              <a:t>епохи</a:t>
            </a:r>
            <a:r>
              <a:rPr lang="ru-RU" sz="2400" dirty="0"/>
              <a:t>, основною </a:t>
            </a:r>
            <a:r>
              <a:rPr lang="ru-RU" sz="2400" dirty="0" err="1"/>
              <a:t>ідеєю</a:t>
            </a:r>
            <a:r>
              <a:rPr lang="ru-RU" sz="2400" dirty="0"/>
              <a:t> </a:t>
            </a:r>
            <a:r>
              <a:rPr lang="ru-RU" sz="2400" dirty="0" err="1"/>
              <a:t>якого</a:t>
            </a:r>
            <a:r>
              <a:rPr lang="ru-RU" sz="2400" dirty="0"/>
              <a:t> було </a:t>
            </a:r>
            <a:r>
              <a:rPr lang="ru-RU" sz="2400" dirty="0" err="1"/>
              <a:t>поліпшення</a:t>
            </a:r>
            <a:r>
              <a:rPr lang="ru-RU" sz="2400" dirty="0"/>
              <a:t> </a:t>
            </a:r>
            <a:r>
              <a:rPr lang="ru-RU" sz="2400" dirty="0" err="1"/>
              <a:t>людської</a:t>
            </a:r>
            <a:r>
              <a:rPr lang="ru-RU" sz="2400" dirty="0"/>
              <a:t> </a:t>
            </a:r>
            <a:r>
              <a:rPr lang="ru-RU" sz="2400" dirty="0" err="1"/>
              <a:t>природи</a:t>
            </a:r>
            <a:r>
              <a:rPr lang="ru-RU" sz="2400" dirty="0"/>
              <a:t> через </a:t>
            </a:r>
            <a:r>
              <a:rPr lang="ru-RU" sz="2400" dirty="0" err="1"/>
              <a:t>вивчення</a:t>
            </a:r>
            <a:r>
              <a:rPr lang="ru-RU" sz="2400" dirty="0"/>
              <a:t> </a:t>
            </a:r>
            <a:r>
              <a:rPr lang="ru-RU" sz="2400" dirty="0" err="1"/>
              <a:t>античної</a:t>
            </a:r>
            <a:r>
              <a:rPr lang="ru-RU" sz="2400" dirty="0"/>
              <a:t> </a:t>
            </a:r>
            <a:r>
              <a:rPr lang="ru-RU" sz="2400" dirty="0" err="1"/>
              <a:t>літератури</a:t>
            </a:r>
            <a:r>
              <a:rPr lang="ru-RU" sz="2400" dirty="0"/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90742" y="4120369"/>
            <a:ext cx="5538126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/>
              <a:t>Виник</a:t>
            </a:r>
            <a:r>
              <a:rPr lang="ru-RU" sz="2000" b="1" dirty="0"/>
              <a:t> у </a:t>
            </a:r>
            <a:r>
              <a:rPr lang="ru-RU" sz="2000" b="1" dirty="0" err="1"/>
              <a:t>Флоренції</a:t>
            </a:r>
            <a:r>
              <a:rPr lang="ru-RU" sz="2000" b="1" dirty="0"/>
              <a:t> в </a:t>
            </a:r>
            <a:r>
              <a:rPr lang="ru-RU" sz="2000" b="1" dirty="0" err="1"/>
              <a:t>середині</a:t>
            </a:r>
            <a:r>
              <a:rPr lang="ru-RU" sz="2000" b="1" dirty="0"/>
              <a:t> </a:t>
            </a:r>
            <a:r>
              <a:rPr lang="de-DE" sz="2000" b="1" dirty="0"/>
              <a:t>XIV </a:t>
            </a:r>
            <a:r>
              <a:rPr lang="ru-RU" sz="2000" b="1" dirty="0"/>
              <a:t>століття</a:t>
            </a:r>
            <a:r>
              <a:rPr lang="ru-RU" sz="2000" dirty="0"/>
              <a:t>, </a:t>
            </a:r>
            <a:r>
              <a:rPr lang="ru-RU" sz="2000" dirty="0" err="1"/>
              <a:t>існував</a:t>
            </a:r>
            <a:r>
              <a:rPr lang="ru-RU" sz="2000" dirty="0"/>
              <a:t> до </a:t>
            </a:r>
            <a:r>
              <a:rPr lang="ru-RU" sz="2000" dirty="0" err="1"/>
              <a:t>середини</a:t>
            </a:r>
            <a:r>
              <a:rPr lang="ru-RU" sz="2000" dirty="0"/>
              <a:t> </a:t>
            </a:r>
            <a:r>
              <a:rPr lang="de-DE" sz="2000" dirty="0"/>
              <a:t>XVI </a:t>
            </a:r>
            <a:r>
              <a:rPr lang="ru-RU" sz="2000" dirty="0"/>
              <a:t>століття; з </a:t>
            </a:r>
            <a:r>
              <a:rPr lang="ru-RU" sz="2000" dirty="0" err="1"/>
              <a:t>кінця</a:t>
            </a:r>
            <a:r>
              <a:rPr lang="ru-RU" sz="2000" dirty="0"/>
              <a:t> </a:t>
            </a:r>
            <a:r>
              <a:rPr lang="de-DE" sz="2000" dirty="0"/>
              <a:t>XV </a:t>
            </a:r>
            <a:r>
              <a:rPr lang="ru-RU" sz="2000" dirty="0"/>
              <a:t>століття </a:t>
            </a:r>
            <a:r>
              <a:rPr lang="ru-RU" sz="2000" dirty="0" err="1"/>
              <a:t>поширився</a:t>
            </a:r>
            <a:r>
              <a:rPr lang="ru-RU" sz="2000" dirty="0"/>
              <a:t> на </a:t>
            </a:r>
            <a:r>
              <a:rPr lang="ru-RU" sz="2000" dirty="0" err="1"/>
              <a:t>Німеччину</a:t>
            </a:r>
            <a:r>
              <a:rPr lang="ru-RU" sz="2000" dirty="0"/>
              <a:t>, </a:t>
            </a:r>
            <a:r>
              <a:rPr lang="ru-RU" sz="2000" dirty="0" err="1"/>
              <a:t>Францію</a:t>
            </a:r>
            <a:r>
              <a:rPr lang="ru-RU" sz="2000" dirty="0"/>
              <a:t>, </a:t>
            </a:r>
            <a:r>
              <a:rPr lang="ru-RU" sz="2000" dirty="0" err="1"/>
              <a:t>Нідерланди</a:t>
            </a:r>
            <a:r>
              <a:rPr lang="ru-RU" sz="2000" dirty="0"/>
              <a:t>, </a:t>
            </a:r>
            <a:r>
              <a:rPr lang="ru-RU" sz="2000" dirty="0" err="1"/>
              <a:t>Англію</a:t>
            </a:r>
            <a:r>
              <a:rPr lang="ru-RU" sz="2000" dirty="0"/>
              <a:t>, і </a:t>
            </a:r>
            <a:r>
              <a:rPr lang="ru-RU" sz="2000" dirty="0" err="1"/>
              <a:t>меншою</a:t>
            </a:r>
            <a:r>
              <a:rPr lang="ru-RU" sz="2000" dirty="0"/>
              <a:t> </a:t>
            </a:r>
            <a:r>
              <a:rPr lang="ru-RU" sz="2000" dirty="0" err="1"/>
              <a:t>мірою</a:t>
            </a:r>
            <a:r>
              <a:rPr lang="ru-RU" sz="2000" dirty="0"/>
              <a:t> на </a:t>
            </a:r>
            <a:r>
              <a:rPr lang="ru-RU" sz="2000" dirty="0" err="1"/>
              <a:t>Австрію</a:t>
            </a:r>
            <a:r>
              <a:rPr lang="ru-RU" sz="2000" dirty="0"/>
              <a:t>, </a:t>
            </a:r>
            <a:r>
              <a:rPr lang="ru-RU" sz="2000" dirty="0" err="1"/>
              <a:t>Швейцарію</a:t>
            </a:r>
            <a:r>
              <a:rPr lang="ru-RU" sz="2000" dirty="0"/>
              <a:t>, </a:t>
            </a:r>
            <a:r>
              <a:rPr lang="ru-RU" sz="2000" dirty="0" err="1"/>
              <a:t>Іспанію</a:t>
            </a:r>
            <a:r>
              <a:rPr lang="ru-RU" sz="2000" dirty="0"/>
              <a:t>, </a:t>
            </a:r>
            <a:r>
              <a:rPr lang="ru-RU" sz="2000" dirty="0" err="1"/>
              <a:t>Португалію</a:t>
            </a:r>
            <a:r>
              <a:rPr lang="ru-RU" sz="2000" dirty="0"/>
              <a:t>, Польщу, </a:t>
            </a:r>
            <a:r>
              <a:rPr lang="ru-RU" sz="2000" dirty="0" err="1"/>
              <a:t>Моравію</a:t>
            </a:r>
            <a:r>
              <a:rPr lang="ru-RU" sz="2000" dirty="0"/>
              <a:t>, </a:t>
            </a:r>
            <a:r>
              <a:rPr lang="ru-RU" sz="2000" dirty="0" err="1"/>
              <a:t>Богемію</a:t>
            </a:r>
            <a:r>
              <a:rPr lang="ru-RU" sz="2000" dirty="0"/>
              <a:t>, </a:t>
            </a:r>
            <a:r>
              <a:rPr lang="ru-RU" sz="2000" dirty="0" err="1"/>
              <a:t>Угорщину</a:t>
            </a:r>
            <a:r>
              <a:rPr lang="ru-RU" sz="2000" dirty="0"/>
              <a:t>, </a:t>
            </a:r>
            <a:r>
              <a:rPr lang="ru-RU" sz="2000" dirty="0" err="1"/>
              <a:t>Хорватію</a:t>
            </a:r>
            <a:r>
              <a:rPr lang="ru-RU" sz="2000" dirty="0"/>
              <a:t> та інші країни.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12" b="97326" l="10000" r="90000"/>
                    </a14:imgEffect>
                  </a14:imgLayer>
                </a14:imgProps>
              </a:ext>
            </a:extLst>
          </a:blip>
          <a:srcRect l="23820" r="22416"/>
          <a:stretch/>
        </p:blipFill>
        <p:spPr>
          <a:xfrm>
            <a:off x="0" y="2135028"/>
            <a:ext cx="2598353" cy="483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68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5" b="95214" l="9904" r="89936"/>
                    </a14:imgEffect>
                  </a14:imgLayer>
                </a14:imgProps>
              </a:ext>
            </a:extLst>
          </a:blip>
          <a:srcRect l="10865" t="8900"/>
          <a:stretch/>
        </p:blipFill>
        <p:spPr>
          <a:xfrm>
            <a:off x="15605" y="29980"/>
            <a:ext cx="3517637" cy="335971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/>
          <a:srcRect b="8068"/>
          <a:stretch/>
        </p:blipFill>
        <p:spPr>
          <a:xfrm>
            <a:off x="-115420" y="3389691"/>
            <a:ext cx="3850399" cy="3468309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783830" y="70446"/>
            <a:ext cx="10254853" cy="6717108"/>
            <a:chOff x="1873771" y="28466"/>
            <a:chExt cx="10254853" cy="6717108"/>
          </a:xfrm>
        </p:grpSpPr>
        <p:sp>
          <p:nvSpPr>
            <p:cNvPr id="16" name="Полилиния 15"/>
            <p:cNvSpPr/>
            <p:nvPr/>
          </p:nvSpPr>
          <p:spPr>
            <a:xfrm rot="17742857">
              <a:off x="5131273" y="4672626"/>
              <a:ext cx="829116" cy="25181"/>
            </a:xfrm>
            <a:custGeom>
              <a:avLst/>
              <a:gdLst>
                <a:gd name="connsiteX0" fmla="*/ 0 w 829115"/>
                <a:gd name="connsiteY0" fmla="*/ 12590 h 25180"/>
                <a:gd name="connsiteX1" fmla="*/ 829115 w 829115"/>
                <a:gd name="connsiteY1" fmla="*/ 12590 h 2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9115" h="25180">
                  <a:moveTo>
                    <a:pt x="829115" y="12590"/>
                  </a:moveTo>
                  <a:lnTo>
                    <a:pt x="0" y="1259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529" tIns="-8138" rIns="406531" bIns="-8137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00" kern="1200"/>
            </a:p>
          </p:txBody>
        </p:sp>
        <p:sp>
          <p:nvSpPr>
            <p:cNvPr id="18" name="Полилиния 17"/>
            <p:cNvSpPr/>
            <p:nvPr/>
          </p:nvSpPr>
          <p:spPr>
            <a:xfrm rot="20828571">
              <a:off x="4081782" y="4014720"/>
              <a:ext cx="829115" cy="25181"/>
            </a:xfrm>
            <a:custGeom>
              <a:avLst/>
              <a:gdLst>
                <a:gd name="connsiteX0" fmla="*/ 0 w 829115"/>
                <a:gd name="connsiteY0" fmla="*/ 12590 h 25180"/>
                <a:gd name="connsiteX1" fmla="*/ 829115 w 829115"/>
                <a:gd name="connsiteY1" fmla="*/ 12590 h 2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9115" h="25180">
                  <a:moveTo>
                    <a:pt x="829115" y="12590"/>
                  </a:moveTo>
                  <a:lnTo>
                    <a:pt x="0" y="1259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529" tIns="-8136" rIns="406530" bIns="-8139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00" kern="1200"/>
            </a:p>
          </p:txBody>
        </p:sp>
        <p:sp>
          <p:nvSpPr>
            <p:cNvPr id="20" name="Полилиния 19"/>
            <p:cNvSpPr/>
            <p:nvPr/>
          </p:nvSpPr>
          <p:spPr>
            <a:xfrm rot="2314286">
              <a:off x="4353859" y="2738057"/>
              <a:ext cx="829115" cy="25181"/>
            </a:xfrm>
            <a:custGeom>
              <a:avLst/>
              <a:gdLst>
                <a:gd name="connsiteX0" fmla="*/ 0 w 829115"/>
                <a:gd name="connsiteY0" fmla="*/ 12590 h 25180"/>
                <a:gd name="connsiteX1" fmla="*/ 829115 w 829115"/>
                <a:gd name="connsiteY1" fmla="*/ 12590 h 2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9115" h="25180">
                  <a:moveTo>
                    <a:pt x="829115" y="12590"/>
                  </a:moveTo>
                  <a:lnTo>
                    <a:pt x="0" y="1259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530" tIns="-8138" rIns="406529" bIns="-8137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00" kern="1200"/>
            </a:p>
          </p:txBody>
        </p:sp>
        <p:sp>
          <p:nvSpPr>
            <p:cNvPr id="12" name="Полилиния 11"/>
            <p:cNvSpPr/>
            <p:nvPr/>
          </p:nvSpPr>
          <p:spPr>
            <a:xfrm rot="771429">
              <a:off x="7254027" y="3684905"/>
              <a:ext cx="829115" cy="25180"/>
            </a:xfrm>
            <a:custGeom>
              <a:avLst/>
              <a:gdLst>
                <a:gd name="connsiteX0" fmla="*/ 0 w 829115"/>
                <a:gd name="connsiteY0" fmla="*/ 12590 h 25180"/>
                <a:gd name="connsiteX1" fmla="*/ 829115 w 829115"/>
                <a:gd name="connsiteY1" fmla="*/ 12590 h 2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9115" h="25180">
                  <a:moveTo>
                    <a:pt x="0" y="12590"/>
                  </a:moveTo>
                  <a:lnTo>
                    <a:pt x="829115" y="1259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529" tIns="-8137" rIns="406530" bIns="-8139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00" kern="1200"/>
            </a:p>
          </p:txBody>
        </p:sp>
        <p:sp>
          <p:nvSpPr>
            <p:cNvPr id="8" name="Полилиния 7"/>
            <p:cNvSpPr/>
            <p:nvPr/>
          </p:nvSpPr>
          <p:spPr>
            <a:xfrm rot="16200000">
              <a:off x="5671447" y="2305969"/>
              <a:ext cx="829115" cy="25180"/>
            </a:xfrm>
            <a:custGeom>
              <a:avLst/>
              <a:gdLst>
                <a:gd name="connsiteX0" fmla="*/ 0 w 829115"/>
                <a:gd name="connsiteY0" fmla="*/ 12590 h 25180"/>
                <a:gd name="connsiteX1" fmla="*/ 829115 w 829115"/>
                <a:gd name="connsiteY1" fmla="*/ 12590 h 2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9115" h="25180">
                  <a:moveTo>
                    <a:pt x="0" y="12590"/>
                  </a:moveTo>
                  <a:lnTo>
                    <a:pt x="829115" y="1259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530" tIns="-8137" rIns="406530" bIns="-8138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00" kern="1200"/>
            </a:p>
          </p:txBody>
        </p:sp>
        <p:sp>
          <p:nvSpPr>
            <p:cNvPr id="10" name="Полилиния 9"/>
            <p:cNvSpPr/>
            <p:nvPr/>
          </p:nvSpPr>
          <p:spPr>
            <a:xfrm rot="19285714" flipV="1">
              <a:off x="6756929" y="2574194"/>
              <a:ext cx="1274816" cy="116728"/>
            </a:xfrm>
            <a:custGeom>
              <a:avLst/>
              <a:gdLst>
                <a:gd name="connsiteX0" fmla="*/ 0 w 829115"/>
                <a:gd name="connsiteY0" fmla="*/ 12590 h 25180"/>
                <a:gd name="connsiteX1" fmla="*/ 829115 w 829115"/>
                <a:gd name="connsiteY1" fmla="*/ 12590 h 2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9115" h="25180">
                  <a:moveTo>
                    <a:pt x="0" y="12590"/>
                  </a:moveTo>
                  <a:lnTo>
                    <a:pt x="829115" y="12590"/>
                  </a:lnTo>
                </a:path>
              </a:pathLst>
            </a:cu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spcFirstLastPara="0" vert="horz" wrap="square" lIns="406529" tIns="-8139" rIns="406530" bIns="-8137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00" kern="1200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4488899" y="2482331"/>
              <a:ext cx="3217831" cy="1911619"/>
            </a:xfrm>
            <a:custGeom>
              <a:avLst/>
              <a:gdLst>
                <a:gd name="connsiteX0" fmla="*/ 0 w 1660833"/>
                <a:gd name="connsiteY0" fmla="*/ 830417 h 1660833"/>
                <a:gd name="connsiteX1" fmla="*/ 830417 w 1660833"/>
                <a:gd name="connsiteY1" fmla="*/ 0 h 1660833"/>
                <a:gd name="connsiteX2" fmla="*/ 1660834 w 1660833"/>
                <a:gd name="connsiteY2" fmla="*/ 830417 h 1660833"/>
                <a:gd name="connsiteX3" fmla="*/ 830417 w 1660833"/>
                <a:gd name="connsiteY3" fmla="*/ 1660834 h 1660833"/>
                <a:gd name="connsiteX4" fmla="*/ 0 w 1660833"/>
                <a:gd name="connsiteY4" fmla="*/ 830417 h 166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0833" h="1660833">
                  <a:moveTo>
                    <a:pt x="0" y="830417"/>
                  </a:moveTo>
                  <a:cubicBezTo>
                    <a:pt x="0" y="371790"/>
                    <a:pt x="371790" y="0"/>
                    <a:pt x="830417" y="0"/>
                  </a:cubicBezTo>
                  <a:cubicBezTo>
                    <a:pt x="1289044" y="0"/>
                    <a:pt x="1660834" y="371790"/>
                    <a:pt x="1660834" y="830417"/>
                  </a:cubicBezTo>
                  <a:cubicBezTo>
                    <a:pt x="1660834" y="1289044"/>
                    <a:pt x="1289044" y="1660834"/>
                    <a:pt x="830417" y="1660834"/>
                  </a:cubicBezTo>
                  <a:cubicBezTo>
                    <a:pt x="371790" y="1660834"/>
                    <a:pt x="0" y="1289044"/>
                    <a:pt x="0" y="830417"/>
                  </a:cubicBezTo>
                  <a:close/>
                </a:path>
              </a:pathLst>
            </a:cu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52113" tIns="252113" rIns="252113" bIns="252113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200" b="1" kern="1200" dirty="0"/>
                <a:t>Відродження</a:t>
              </a:r>
              <a:endParaRPr lang="ru-RU" sz="3200" b="1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4488899" y="28466"/>
              <a:ext cx="2713409" cy="2161043"/>
            </a:xfrm>
            <a:custGeom>
              <a:avLst/>
              <a:gdLst>
                <a:gd name="connsiteX0" fmla="*/ 0 w 1660833"/>
                <a:gd name="connsiteY0" fmla="*/ 830417 h 1660833"/>
                <a:gd name="connsiteX1" fmla="*/ 830417 w 1660833"/>
                <a:gd name="connsiteY1" fmla="*/ 0 h 1660833"/>
                <a:gd name="connsiteX2" fmla="*/ 1660834 w 1660833"/>
                <a:gd name="connsiteY2" fmla="*/ 830417 h 1660833"/>
                <a:gd name="connsiteX3" fmla="*/ 830417 w 1660833"/>
                <a:gd name="connsiteY3" fmla="*/ 1660834 h 1660833"/>
                <a:gd name="connsiteX4" fmla="*/ 0 w 1660833"/>
                <a:gd name="connsiteY4" fmla="*/ 830417 h 166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0833" h="1660833">
                  <a:moveTo>
                    <a:pt x="0" y="830417"/>
                  </a:moveTo>
                  <a:cubicBezTo>
                    <a:pt x="0" y="371790"/>
                    <a:pt x="371790" y="0"/>
                    <a:pt x="830417" y="0"/>
                  </a:cubicBezTo>
                  <a:cubicBezTo>
                    <a:pt x="1289044" y="0"/>
                    <a:pt x="1660834" y="371790"/>
                    <a:pt x="1660834" y="830417"/>
                  </a:cubicBezTo>
                  <a:cubicBezTo>
                    <a:pt x="1660834" y="1289044"/>
                    <a:pt x="1289044" y="1660834"/>
                    <a:pt x="830417" y="1660834"/>
                  </a:cubicBezTo>
                  <a:cubicBezTo>
                    <a:pt x="371790" y="1660834"/>
                    <a:pt x="0" y="1289044"/>
                    <a:pt x="0" y="830417"/>
                  </a:cubicBez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248303" tIns="248303" rIns="248303" bIns="248303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400" b="1" kern="1200" dirty="0"/>
                <a:t>Світський характер </a:t>
              </a:r>
              <a:r>
                <a:rPr lang="uk-UA" sz="2400" kern="1200" dirty="0"/>
                <a:t>та гуманістичний світогляд.</a:t>
              </a:r>
              <a:endParaRPr lang="ru-RU" sz="2400" kern="1200" dirty="0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7202308" y="28466"/>
              <a:ext cx="4926316" cy="2894271"/>
            </a:xfrm>
            <a:custGeom>
              <a:avLst/>
              <a:gdLst>
                <a:gd name="connsiteX0" fmla="*/ 0 w 1660833"/>
                <a:gd name="connsiteY0" fmla="*/ 830417 h 1660833"/>
                <a:gd name="connsiteX1" fmla="*/ 830417 w 1660833"/>
                <a:gd name="connsiteY1" fmla="*/ 0 h 1660833"/>
                <a:gd name="connsiteX2" fmla="*/ 1660834 w 1660833"/>
                <a:gd name="connsiteY2" fmla="*/ 830417 h 1660833"/>
                <a:gd name="connsiteX3" fmla="*/ 830417 w 1660833"/>
                <a:gd name="connsiteY3" fmla="*/ 1660834 h 1660833"/>
                <a:gd name="connsiteX4" fmla="*/ 0 w 1660833"/>
                <a:gd name="connsiteY4" fmla="*/ 830417 h 166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0833" h="1660833">
                  <a:moveTo>
                    <a:pt x="0" y="830417"/>
                  </a:moveTo>
                  <a:cubicBezTo>
                    <a:pt x="0" y="371790"/>
                    <a:pt x="371790" y="0"/>
                    <a:pt x="830417" y="0"/>
                  </a:cubicBezTo>
                  <a:cubicBezTo>
                    <a:pt x="1289044" y="0"/>
                    <a:pt x="1660834" y="371790"/>
                    <a:pt x="1660834" y="830417"/>
                  </a:cubicBezTo>
                  <a:cubicBezTo>
                    <a:pt x="1660834" y="1289044"/>
                    <a:pt x="1289044" y="1660834"/>
                    <a:pt x="830417" y="1660834"/>
                  </a:cubicBezTo>
                  <a:cubicBezTo>
                    <a:pt x="371790" y="1660834"/>
                    <a:pt x="0" y="1289044"/>
                    <a:pt x="0" y="830417"/>
                  </a:cubicBez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248303" tIns="248303" rIns="248303" bIns="248303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400" b="1" i="1" kern="1200" dirty="0"/>
                <a:t>Поширення нових цінностей: </a:t>
              </a:r>
              <a:r>
                <a:rPr lang="uk-UA" sz="2400" kern="1200" dirty="0"/>
                <a:t>повага до людини, незалежно від її походження; терпляче ставлення до інших переконань; індивідуалізм; пізнання нового.</a:t>
              </a:r>
              <a:endParaRPr lang="ru-RU" sz="2400" kern="1200" dirty="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7744651" y="3018964"/>
              <a:ext cx="4383973" cy="2420947"/>
            </a:xfrm>
            <a:custGeom>
              <a:avLst/>
              <a:gdLst>
                <a:gd name="connsiteX0" fmla="*/ 0 w 1660833"/>
                <a:gd name="connsiteY0" fmla="*/ 830417 h 1660833"/>
                <a:gd name="connsiteX1" fmla="*/ 830417 w 1660833"/>
                <a:gd name="connsiteY1" fmla="*/ 0 h 1660833"/>
                <a:gd name="connsiteX2" fmla="*/ 1660834 w 1660833"/>
                <a:gd name="connsiteY2" fmla="*/ 830417 h 1660833"/>
                <a:gd name="connsiteX3" fmla="*/ 830417 w 1660833"/>
                <a:gd name="connsiteY3" fmla="*/ 1660834 h 1660833"/>
                <a:gd name="connsiteX4" fmla="*/ 0 w 1660833"/>
                <a:gd name="connsiteY4" fmla="*/ 830417 h 166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0833" h="1660833">
                  <a:moveTo>
                    <a:pt x="0" y="830417"/>
                  </a:moveTo>
                  <a:cubicBezTo>
                    <a:pt x="0" y="371790"/>
                    <a:pt x="371790" y="0"/>
                    <a:pt x="830417" y="0"/>
                  </a:cubicBezTo>
                  <a:cubicBezTo>
                    <a:pt x="1289044" y="0"/>
                    <a:pt x="1660834" y="371790"/>
                    <a:pt x="1660834" y="830417"/>
                  </a:cubicBezTo>
                  <a:cubicBezTo>
                    <a:pt x="1660834" y="1289044"/>
                    <a:pt x="1289044" y="1660834"/>
                    <a:pt x="830417" y="1660834"/>
                  </a:cubicBezTo>
                  <a:cubicBezTo>
                    <a:pt x="371790" y="1660834"/>
                    <a:pt x="0" y="1289044"/>
                    <a:pt x="0" y="830417"/>
                  </a:cubicBez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248303" tIns="248303" rIns="248303" bIns="248303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400" b="1" kern="1200" dirty="0"/>
                <a:t>Віра в безмежні можливості людини </a:t>
              </a:r>
              <a:r>
                <a:rPr lang="uk-UA" sz="2400" kern="1200" dirty="0"/>
                <a:t>як центру всесвіту: особистість має бути природною та гармонійною.</a:t>
              </a:r>
              <a:endParaRPr lang="ru-RU" sz="2400" kern="1200" dirty="0"/>
            </a:p>
          </p:txBody>
        </p:sp>
        <p:sp>
          <p:nvSpPr>
            <p:cNvPr id="14" name="Полилиния 13"/>
            <p:cNvSpPr/>
            <p:nvPr/>
          </p:nvSpPr>
          <p:spPr>
            <a:xfrm rot="3857143">
              <a:off x="6628539" y="4774644"/>
              <a:ext cx="1073251" cy="45719"/>
            </a:xfrm>
            <a:custGeom>
              <a:avLst/>
              <a:gdLst>
                <a:gd name="connsiteX0" fmla="*/ 0 w 829115"/>
                <a:gd name="connsiteY0" fmla="*/ 12590 h 25180"/>
                <a:gd name="connsiteX1" fmla="*/ 829115 w 829115"/>
                <a:gd name="connsiteY1" fmla="*/ 12590 h 2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9115" h="25180">
                  <a:moveTo>
                    <a:pt x="0" y="12590"/>
                  </a:moveTo>
                  <a:lnTo>
                    <a:pt x="829115" y="1259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528" tIns="-8138" rIns="406531" bIns="-8138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500" kern="1200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6190272" y="5064184"/>
              <a:ext cx="3032916" cy="1681390"/>
            </a:xfrm>
            <a:custGeom>
              <a:avLst/>
              <a:gdLst>
                <a:gd name="connsiteX0" fmla="*/ 0 w 1660833"/>
                <a:gd name="connsiteY0" fmla="*/ 830417 h 1660833"/>
                <a:gd name="connsiteX1" fmla="*/ 830417 w 1660833"/>
                <a:gd name="connsiteY1" fmla="*/ 0 h 1660833"/>
                <a:gd name="connsiteX2" fmla="*/ 1660834 w 1660833"/>
                <a:gd name="connsiteY2" fmla="*/ 830417 h 1660833"/>
                <a:gd name="connsiteX3" fmla="*/ 830417 w 1660833"/>
                <a:gd name="connsiteY3" fmla="*/ 1660834 h 1660833"/>
                <a:gd name="connsiteX4" fmla="*/ 0 w 1660833"/>
                <a:gd name="connsiteY4" fmla="*/ 830417 h 166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0833" h="1660833">
                  <a:moveTo>
                    <a:pt x="0" y="830417"/>
                  </a:moveTo>
                  <a:cubicBezTo>
                    <a:pt x="0" y="371790"/>
                    <a:pt x="371790" y="0"/>
                    <a:pt x="830417" y="0"/>
                  </a:cubicBezTo>
                  <a:cubicBezTo>
                    <a:pt x="1289044" y="0"/>
                    <a:pt x="1660834" y="371790"/>
                    <a:pt x="1660834" y="830417"/>
                  </a:cubicBezTo>
                  <a:cubicBezTo>
                    <a:pt x="1660834" y="1289044"/>
                    <a:pt x="1289044" y="1660834"/>
                    <a:pt x="830417" y="1660834"/>
                  </a:cubicBezTo>
                  <a:cubicBezTo>
                    <a:pt x="371790" y="1660834"/>
                    <a:pt x="0" y="1289044"/>
                    <a:pt x="0" y="830417"/>
                  </a:cubicBez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248303" tIns="248303" rIns="248303" bIns="248303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/>
                <a:t>Критика </a:t>
              </a:r>
              <a:r>
                <a:rPr lang="ru-RU" sz="2400" b="1" kern="1200" dirty="0" err="1"/>
                <a:t>католицького</a:t>
              </a:r>
              <a:r>
                <a:rPr lang="ru-RU" sz="2400" b="1" kern="1200" dirty="0"/>
                <a:t> аскетизму.</a:t>
              </a: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3637706" y="4976483"/>
              <a:ext cx="2460889" cy="1769091"/>
            </a:xfrm>
            <a:custGeom>
              <a:avLst/>
              <a:gdLst>
                <a:gd name="connsiteX0" fmla="*/ 0 w 1660833"/>
                <a:gd name="connsiteY0" fmla="*/ 830417 h 1660833"/>
                <a:gd name="connsiteX1" fmla="*/ 830417 w 1660833"/>
                <a:gd name="connsiteY1" fmla="*/ 0 h 1660833"/>
                <a:gd name="connsiteX2" fmla="*/ 1660834 w 1660833"/>
                <a:gd name="connsiteY2" fmla="*/ 830417 h 1660833"/>
                <a:gd name="connsiteX3" fmla="*/ 830417 w 1660833"/>
                <a:gd name="connsiteY3" fmla="*/ 1660834 h 1660833"/>
                <a:gd name="connsiteX4" fmla="*/ 0 w 1660833"/>
                <a:gd name="connsiteY4" fmla="*/ 830417 h 166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0833" h="1660833">
                  <a:moveTo>
                    <a:pt x="0" y="830417"/>
                  </a:moveTo>
                  <a:cubicBezTo>
                    <a:pt x="0" y="371790"/>
                    <a:pt x="371790" y="0"/>
                    <a:pt x="830417" y="0"/>
                  </a:cubicBezTo>
                  <a:cubicBezTo>
                    <a:pt x="1289044" y="0"/>
                    <a:pt x="1660834" y="371790"/>
                    <a:pt x="1660834" y="830417"/>
                  </a:cubicBezTo>
                  <a:cubicBezTo>
                    <a:pt x="1660834" y="1289044"/>
                    <a:pt x="1289044" y="1660834"/>
                    <a:pt x="830417" y="1660834"/>
                  </a:cubicBezTo>
                  <a:cubicBezTo>
                    <a:pt x="371790" y="1660834"/>
                    <a:pt x="0" y="1289044"/>
                    <a:pt x="0" y="830417"/>
                  </a:cubicBez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248303" tIns="248303" rIns="248303" bIns="248303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/>
                <a:t>Принцип </a:t>
              </a:r>
              <a:r>
                <a:rPr lang="ru-RU" sz="2400" b="1" kern="1200" dirty="0" err="1"/>
                <a:t>науковості</a:t>
              </a:r>
              <a:r>
                <a:rPr lang="ru-RU" sz="2400" b="1" kern="1200" dirty="0"/>
                <a:t>.</a:t>
              </a: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1873771" y="3214980"/>
              <a:ext cx="2615130" cy="2075925"/>
            </a:xfrm>
            <a:custGeom>
              <a:avLst/>
              <a:gdLst>
                <a:gd name="connsiteX0" fmla="*/ 0 w 1660833"/>
                <a:gd name="connsiteY0" fmla="*/ 830417 h 1660833"/>
                <a:gd name="connsiteX1" fmla="*/ 830417 w 1660833"/>
                <a:gd name="connsiteY1" fmla="*/ 0 h 1660833"/>
                <a:gd name="connsiteX2" fmla="*/ 1660834 w 1660833"/>
                <a:gd name="connsiteY2" fmla="*/ 830417 h 1660833"/>
                <a:gd name="connsiteX3" fmla="*/ 830417 w 1660833"/>
                <a:gd name="connsiteY3" fmla="*/ 1660834 h 1660833"/>
                <a:gd name="connsiteX4" fmla="*/ 0 w 1660833"/>
                <a:gd name="connsiteY4" fmla="*/ 830417 h 166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0833" h="1660833">
                  <a:moveTo>
                    <a:pt x="0" y="830417"/>
                  </a:moveTo>
                  <a:cubicBezTo>
                    <a:pt x="0" y="371790"/>
                    <a:pt x="371790" y="0"/>
                    <a:pt x="830417" y="0"/>
                  </a:cubicBezTo>
                  <a:cubicBezTo>
                    <a:pt x="1289044" y="0"/>
                    <a:pt x="1660834" y="371790"/>
                    <a:pt x="1660834" y="830417"/>
                  </a:cubicBezTo>
                  <a:cubicBezTo>
                    <a:pt x="1660834" y="1289044"/>
                    <a:pt x="1289044" y="1660834"/>
                    <a:pt x="830417" y="1660834"/>
                  </a:cubicBezTo>
                  <a:cubicBezTo>
                    <a:pt x="371790" y="1660834"/>
                    <a:pt x="0" y="1289044"/>
                    <a:pt x="0" y="830417"/>
                  </a:cubicBez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248303" tIns="248303" rIns="248303" bIns="248303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err="1"/>
                <a:t>Започаткувало</a:t>
              </a:r>
              <a:r>
                <a:rPr lang="ru-RU" sz="2000" b="1" kern="1200" dirty="0"/>
                <a:t> </a:t>
              </a:r>
              <a:r>
                <a:rPr lang="ru-RU" sz="2000" b="1" kern="1200" dirty="0" err="1"/>
                <a:t>виокремлення</a:t>
              </a:r>
              <a:r>
                <a:rPr lang="ru-RU" sz="2000" b="1" kern="1200" dirty="0"/>
                <a:t> </a:t>
              </a:r>
              <a:r>
                <a:rPr lang="ru-RU" sz="2000" b="1" kern="1200" dirty="0" err="1"/>
                <a:t>мистецтва</a:t>
              </a:r>
              <a:r>
                <a:rPr lang="ru-RU" sz="2000" b="1" kern="1200" dirty="0"/>
                <a:t> від ремесла.</a:t>
              </a: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2168011" y="1304145"/>
              <a:ext cx="2648637" cy="1810528"/>
            </a:xfrm>
            <a:custGeom>
              <a:avLst/>
              <a:gdLst>
                <a:gd name="connsiteX0" fmla="*/ 0 w 1660833"/>
                <a:gd name="connsiteY0" fmla="*/ 830417 h 1660833"/>
                <a:gd name="connsiteX1" fmla="*/ 830417 w 1660833"/>
                <a:gd name="connsiteY1" fmla="*/ 0 h 1660833"/>
                <a:gd name="connsiteX2" fmla="*/ 1660834 w 1660833"/>
                <a:gd name="connsiteY2" fmla="*/ 830417 h 1660833"/>
                <a:gd name="connsiteX3" fmla="*/ 830417 w 1660833"/>
                <a:gd name="connsiteY3" fmla="*/ 1660834 h 1660833"/>
                <a:gd name="connsiteX4" fmla="*/ 0 w 1660833"/>
                <a:gd name="connsiteY4" fmla="*/ 830417 h 166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0833" h="1660833">
                  <a:moveTo>
                    <a:pt x="0" y="830417"/>
                  </a:moveTo>
                  <a:cubicBezTo>
                    <a:pt x="0" y="371790"/>
                    <a:pt x="371790" y="0"/>
                    <a:pt x="830417" y="0"/>
                  </a:cubicBezTo>
                  <a:cubicBezTo>
                    <a:pt x="1289044" y="0"/>
                    <a:pt x="1660834" y="371790"/>
                    <a:pt x="1660834" y="830417"/>
                  </a:cubicBezTo>
                  <a:cubicBezTo>
                    <a:pt x="1660834" y="1289044"/>
                    <a:pt x="1289044" y="1660834"/>
                    <a:pt x="830417" y="1660834"/>
                  </a:cubicBezTo>
                  <a:cubicBezTo>
                    <a:pt x="371790" y="1660834"/>
                    <a:pt x="0" y="1289044"/>
                    <a:pt x="0" y="830417"/>
                  </a:cubicBezTo>
                  <a:close/>
                </a:path>
              </a:pathLst>
            </a:cu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248303" tIns="248303" rIns="248303" bIns="248303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/>
                <a:t>Було культурою </a:t>
              </a:r>
              <a:r>
                <a:rPr lang="ru-RU" sz="2400" b="1" kern="1200" dirty="0" err="1"/>
                <a:t>освіченої</a:t>
              </a:r>
              <a:r>
                <a:rPr lang="ru-RU" sz="2400" b="1" kern="1200" dirty="0"/>
                <a:t> </a:t>
              </a:r>
              <a:r>
                <a:rPr lang="ru-RU" sz="2400" b="1" kern="1200" dirty="0" err="1"/>
                <a:t>меншості</a:t>
              </a:r>
              <a:r>
                <a:rPr lang="ru-RU" sz="2400" b="1" kern="1200" dirty="0"/>
                <a:t>.</a:t>
              </a: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/>
          <a:srcRect b="10196"/>
          <a:stretch/>
        </p:blipFill>
        <p:spPr>
          <a:xfrm>
            <a:off x="9173001" y="4826236"/>
            <a:ext cx="3018999" cy="203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23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A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4182255" y="440472"/>
            <a:ext cx="3762531" cy="42627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99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6912" y="834269"/>
            <a:ext cx="2623278" cy="3363719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79036" y="159336"/>
            <a:ext cx="7820780" cy="6407860"/>
            <a:chOff x="79036" y="159336"/>
            <a:chExt cx="7820780" cy="6407860"/>
          </a:xfrm>
        </p:grpSpPr>
        <p:sp>
          <p:nvSpPr>
            <p:cNvPr id="8" name="Полилиния 7"/>
            <p:cNvSpPr/>
            <p:nvPr/>
          </p:nvSpPr>
          <p:spPr>
            <a:xfrm>
              <a:off x="79038" y="159336"/>
              <a:ext cx="3342605" cy="1894316"/>
            </a:xfrm>
            <a:custGeom>
              <a:avLst/>
              <a:gdLst>
                <a:gd name="connsiteX0" fmla="*/ 0 w 3342605"/>
                <a:gd name="connsiteY0" fmla="*/ 0 h 2005563"/>
                <a:gd name="connsiteX1" fmla="*/ 3342605 w 3342605"/>
                <a:gd name="connsiteY1" fmla="*/ 0 h 2005563"/>
                <a:gd name="connsiteX2" fmla="*/ 3342605 w 3342605"/>
                <a:gd name="connsiteY2" fmla="*/ 2005563 h 2005563"/>
                <a:gd name="connsiteX3" fmla="*/ 0 w 3342605"/>
                <a:gd name="connsiteY3" fmla="*/ 2005563 h 2005563"/>
                <a:gd name="connsiteX4" fmla="*/ 0 w 3342605"/>
                <a:gd name="connsiteY4" fmla="*/ 0 h 200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605" h="2005563">
                  <a:moveTo>
                    <a:pt x="0" y="0"/>
                  </a:moveTo>
                  <a:lnTo>
                    <a:pt x="3342605" y="0"/>
                  </a:lnTo>
                  <a:lnTo>
                    <a:pt x="3342605" y="2005563"/>
                  </a:lnTo>
                  <a:lnTo>
                    <a:pt x="0" y="2005563"/>
                  </a:lnTo>
                  <a:lnTo>
                    <a:pt x="0" y="0"/>
                  </a:lnTo>
                  <a:close/>
                </a:path>
              </a:pathLst>
            </a:cu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400" kern="1200" dirty="0"/>
                <a:t>Італійський поет </a:t>
              </a:r>
              <a:r>
                <a:rPr lang="uk-UA" sz="2400" kern="1200" dirty="0" err="1"/>
                <a:t>рубежу</a:t>
              </a:r>
              <a:r>
                <a:rPr lang="uk-UA" sz="2400" kern="1200" dirty="0"/>
                <a:t> Середньовіччя та Відродження.</a:t>
              </a:r>
              <a:endParaRPr lang="ru-RU" sz="2400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79036" y="2346930"/>
              <a:ext cx="3342605" cy="2164139"/>
            </a:xfrm>
            <a:custGeom>
              <a:avLst/>
              <a:gdLst>
                <a:gd name="connsiteX0" fmla="*/ 0 w 3342605"/>
                <a:gd name="connsiteY0" fmla="*/ 0 h 2005563"/>
                <a:gd name="connsiteX1" fmla="*/ 3342605 w 3342605"/>
                <a:gd name="connsiteY1" fmla="*/ 0 h 2005563"/>
                <a:gd name="connsiteX2" fmla="*/ 3342605 w 3342605"/>
                <a:gd name="connsiteY2" fmla="*/ 2005563 h 2005563"/>
                <a:gd name="connsiteX3" fmla="*/ 0 w 3342605"/>
                <a:gd name="connsiteY3" fmla="*/ 2005563 h 2005563"/>
                <a:gd name="connsiteX4" fmla="*/ 0 w 3342605"/>
                <a:gd name="connsiteY4" fmla="*/ 0 h 200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605" h="2005563">
                  <a:moveTo>
                    <a:pt x="0" y="0"/>
                  </a:moveTo>
                  <a:lnTo>
                    <a:pt x="3342605" y="0"/>
                  </a:lnTo>
                  <a:lnTo>
                    <a:pt x="3342605" y="2005563"/>
                  </a:lnTo>
                  <a:lnTo>
                    <a:pt x="0" y="2005563"/>
                  </a:lnTo>
                  <a:lnTo>
                    <a:pt x="0" y="0"/>
                  </a:lnTo>
                  <a:close/>
                </a:path>
              </a:pathLst>
            </a:cu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100" kern="1200" dirty="0"/>
                <a:t>Перший серед мислителів, хто виступив за незалежність  королівської влади від папства.</a:t>
              </a:r>
              <a:endParaRPr lang="ru-RU" sz="2100" kern="1200" dirty="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4137285" y="5124439"/>
              <a:ext cx="3762531" cy="1442757"/>
            </a:xfrm>
            <a:custGeom>
              <a:avLst/>
              <a:gdLst>
                <a:gd name="connsiteX0" fmla="*/ 0 w 3342605"/>
                <a:gd name="connsiteY0" fmla="*/ 0 h 2005563"/>
                <a:gd name="connsiteX1" fmla="*/ 3342605 w 3342605"/>
                <a:gd name="connsiteY1" fmla="*/ 0 h 2005563"/>
                <a:gd name="connsiteX2" fmla="*/ 3342605 w 3342605"/>
                <a:gd name="connsiteY2" fmla="*/ 2005563 h 2005563"/>
                <a:gd name="connsiteX3" fmla="*/ 0 w 3342605"/>
                <a:gd name="connsiteY3" fmla="*/ 2005563 h 2005563"/>
                <a:gd name="connsiteX4" fmla="*/ 0 w 3342605"/>
                <a:gd name="connsiteY4" fmla="*/ 0 h 200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605" h="2005563">
                  <a:moveTo>
                    <a:pt x="0" y="0"/>
                  </a:moveTo>
                  <a:lnTo>
                    <a:pt x="3342605" y="0"/>
                  </a:lnTo>
                  <a:lnTo>
                    <a:pt x="3342605" y="2005563"/>
                  </a:lnTo>
                  <a:lnTo>
                    <a:pt x="0" y="200556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600" b="1" kern="1200" dirty="0">
                  <a:solidFill>
                    <a:schemeClr val="tx1"/>
                  </a:solidFill>
                </a:rPr>
                <a:t>Данте Аліг</a:t>
              </a:r>
              <a:r>
                <a:rPr lang="uk-UA" sz="3600" b="1" kern="1200" dirty="0">
                  <a:solidFill>
                    <a:schemeClr val="tx1"/>
                  </a:solidFill>
                  <a:latin typeface="Calibri"/>
                </a:rPr>
                <a:t>´</a:t>
              </a:r>
              <a:r>
                <a:rPr lang="uk-UA" sz="3600" b="1" kern="1200" dirty="0">
                  <a:solidFill>
                    <a:schemeClr val="tx1"/>
                  </a:solidFill>
                </a:rPr>
                <a:t>єрі </a:t>
              </a:r>
              <a:r>
                <a:rPr lang="uk-UA" sz="3600" kern="1200" dirty="0">
                  <a:solidFill>
                    <a:schemeClr val="tx1"/>
                  </a:solidFill>
                </a:rPr>
                <a:t>(1265 - 1321)</a:t>
              </a:r>
              <a:endParaRPr lang="ru-RU" sz="36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8705398" y="159335"/>
            <a:ext cx="3409152" cy="2123658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err="1"/>
              <a:t>Головним</a:t>
            </a:r>
            <a:r>
              <a:rPr lang="ru-RU" sz="2000" dirty="0"/>
              <a:t> його </a:t>
            </a:r>
            <a:r>
              <a:rPr lang="ru-RU" sz="2000" dirty="0" err="1"/>
              <a:t>твором</a:t>
            </a:r>
            <a:r>
              <a:rPr lang="ru-RU" sz="2000" dirty="0"/>
              <a:t> є </a:t>
            </a:r>
            <a:r>
              <a:rPr lang="ru-RU" sz="2400" b="1" dirty="0"/>
              <a:t>“Божественна </a:t>
            </a:r>
            <a:r>
              <a:rPr lang="ru-RU" sz="2400" b="1" dirty="0" err="1"/>
              <a:t>комедія</a:t>
            </a:r>
            <a:r>
              <a:rPr lang="ru-RU" sz="2400" b="1" dirty="0"/>
              <a:t>”, </a:t>
            </a:r>
          </a:p>
          <a:p>
            <a:pPr algn="ctr"/>
            <a:r>
              <a:rPr lang="ru-RU" sz="2400" b="1" dirty="0"/>
              <a:t> </a:t>
            </a:r>
            <a:r>
              <a:rPr lang="ru-RU" sz="2000" dirty="0"/>
              <a:t>яка </a:t>
            </a:r>
            <a:r>
              <a:rPr lang="ru-RU" sz="2000" dirty="0" err="1"/>
              <a:t>змальовує</a:t>
            </a:r>
            <a:r>
              <a:rPr lang="ru-RU" sz="2000" dirty="0"/>
              <a:t> </a:t>
            </a:r>
            <a:r>
              <a:rPr lang="ru-RU" sz="2000" dirty="0" err="1"/>
              <a:t>мандрівку</a:t>
            </a:r>
            <a:r>
              <a:rPr lang="ru-RU" sz="2000" dirty="0"/>
              <a:t> автора </a:t>
            </a:r>
            <a:r>
              <a:rPr lang="ru-RU" sz="2000" dirty="0" err="1"/>
              <a:t>загробним</a:t>
            </a:r>
            <a:r>
              <a:rPr lang="ru-RU" sz="2000" dirty="0"/>
              <a:t> </a:t>
            </a:r>
            <a:r>
              <a:rPr lang="ru-RU" sz="2000" dirty="0" err="1"/>
              <a:t>світом</a:t>
            </a:r>
            <a:r>
              <a:rPr lang="ru-RU" sz="2000" dirty="0"/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9036" y="4997536"/>
            <a:ext cx="3342605" cy="156966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/>
              <a:t>Він — </a:t>
            </a:r>
            <a:r>
              <a:rPr lang="ru-RU" sz="2400" dirty="0" err="1"/>
              <a:t>останній</a:t>
            </a:r>
            <a:r>
              <a:rPr lang="ru-RU" sz="2400" dirty="0"/>
              <a:t> поет </a:t>
            </a:r>
            <a:r>
              <a:rPr lang="ru-RU" sz="2400" dirty="0" err="1"/>
              <a:t>Середньовіччя</a:t>
            </a:r>
            <a:r>
              <a:rPr lang="ru-RU" sz="2400" dirty="0"/>
              <a:t> і перший поет Нового часу.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705398" y="2656496"/>
            <a:ext cx="3409152" cy="4093428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/>
              <a:t>Поет назвав </a:t>
            </a:r>
            <a:r>
              <a:rPr lang="ru-RU" sz="2000" dirty="0" err="1"/>
              <a:t>свій</a:t>
            </a:r>
            <a:r>
              <a:rPr lang="ru-RU" sz="2000" dirty="0"/>
              <a:t> </a:t>
            </a:r>
            <a:r>
              <a:rPr lang="ru-RU" sz="2000" dirty="0" err="1"/>
              <a:t>твір</a:t>
            </a:r>
            <a:r>
              <a:rPr lang="ru-RU" sz="2000" dirty="0"/>
              <a:t> «</a:t>
            </a:r>
            <a:r>
              <a:rPr lang="ru-RU" sz="2000" dirty="0" err="1"/>
              <a:t>Комедію</a:t>
            </a:r>
            <a:r>
              <a:rPr lang="ru-RU" sz="2000" dirty="0"/>
              <a:t>», згідно з нормами </a:t>
            </a:r>
            <a:r>
              <a:rPr lang="ru-RU" sz="2000" dirty="0" err="1"/>
              <a:t>середньовічної</a:t>
            </a:r>
            <a:r>
              <a:rPr lang="ru-RU" sz="2000" dirty="0"/>
              <a:t> </a:t>
            </a:r>
            <a:r>
              <a:rPr lang="ru-RU" sz="2000" dirty="0" err="1"/>
              <a:t>поетики</a:t>
            </a:r>
            <a:r>
              <a:rPr lang="ru-RU" sz="2000" dirty="0"/>
              <a:t>: до цього жанру </a:t>
            </a:r>
            <a:r>
              <a:rPr lang="ru-RU" sz="2000" dirty="0" err="1"/>
              <a:t>зараховувались</a:t>
            </a:r>
            <a:r>
              <a:rPr lang="ru-RU" sz="2000" dirty="0"/>
              <a:t> твори із </a:t>
            </a:r>
            <a:r>
              <a:rPr lang="ru-RU" sz="2000" dirty="0" err="1"/>
              <a:t>сумним</a:t>
            </a:r>
            <a:r>
              <a:rPr lang="ru-RU" sz="2000" dirty="0"/>
              <a:t> початком і </a:t>
            </a:r>
            <a:r>
              <a:rPr lang="ru-RU" sz="2000" dirty="0" err="1"/>
              <a:t>щасливим</a:t>
            </a:r>
            <a:r>
              <a:rPr lang="ru-RU" sz="2000" dirty="0"/>
              <a:t> </a:t>
            </a:r>
            <a:r>
              <a:rPr lang="ru-RU" sz="2000" dirty="0" err="1"/>
              <a:t>кінцем</a:t>
            </a:r>
            <a:r>
              <a:rPr lang="ru-RU" sz="2000" dirty="0"/>
              <a:t>. </a:t>
            </a:r>
            <a:r>
              <a:rPr lang="ru-RU" sz="2000" dirty="0" err="1"/>
              <a:t>Джованні</a:t>
            </a:r>
            <a:r>
              <a:rPr lang="ru-RU" sz="2000" dirty="0"/>
              <a:t> </a:t>
            </a:r>
            <a:r>
              <a:rPr lang="ru-RU" sz="2000" dirty="0" err="1"/>
              <a:t>Бокаччо</a:t>
            </a:r>
            <a:r>
              <a:rPr lang="ru-RU" sz="2000" dirty="0"/>
              <a:t>, назвав її «божественною», </a:t>
            </a:r>
            <a:r>
              <a:rPr lang="ru-RU" sz="2000" dirty="0" err="1"/>
              <a:t>після</a:t>
            </a:r>
            <a:r>
              <a:rPr lang="ru-RU" sz="2000" dirty="0"/>
              <a:t> чого цей </a:t>
            </a:r>
            <a:r>
              <a:rPr lang="ru-RU" sz="2000" dirty="0" err="1"/>
              <a:t>епітет</a:t>
            </a:r>
            <a:r>
              <a:rPr lang="ru-RU" sz="2000" dirty="0"/>
              <a:t> </a:t>
            </a:r>
            <a:r>
              <a:rPr lang="ru-RU" sz="2000" dirty="0" err="1"/>
              <a:t>додавався</a:t>
            </a:r>
            <a:r>
              <a:rPr lang="ru-RU" sz="2000" dirty="0"/>
              <a:t> уже </a:t>
            </a:r>
            <a:r>
              <a:rPr lang="ru-RU" sz="2000" dirty="0" err="1"/>
              <a:t>постійно</a:t>
            </a:r>
            <a:r>
              <a:rPr lang="ru-RU" sz="2000" dirty="0"/>
              <a:t>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316" r="98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11242" b="12406"/>
          <a:stretch/>
        </p:blipFill>
        <p:spPr>
          <a:xfrm>
            <a:off x="2827396" y="159335"/>
            <a:ext cx="6472248" cy="494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02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A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09" y="1034322"/>
            <a:ext cx="5686665" cy="31996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854" y="0"/>
            <a:ext cx="11201484" cy="1034321"/>
          </a:xfrm>
        </p:spPr>
        <p:txBody>
          <a:bodyPr/>
          <a:lstStyle/>
          <a:p>
            <a:pPr algn="ctr"/>
            <a:r>
              <a:rPr lang="uk-UA" b="1" dirty="0"/>
              <a:t>«Божественна комедія»</a:t>
            </a:r>
            <a:endParaRPr lang="ru-RU" b="1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6594475" y="1034322"/>
            <a:ext cx="5442627" cy="5646212"/>
            <a:chOff x="6594475" y="1034322"/>
            <a:chExt cx="5442627" cy="5646212"/>
          </a:xfrm>
        </p:grpSpPr>
        <p:sp>
          <p:nvSpPr>
            <p:cNvPr id="8" name="Полилиния 7"/>
            <p:cNvSpPr/>
            <p:nvPr/>
          </p:nvSpPr>
          <p:spPr>
            <a:xfrm>
              <a:off x="6594475" y="1034322"/>
              <a:ext cx="5442627" cy="1618937"/>
            </a:xfrm>
            <a:custGeom>
              <a:avLst/>
              <a:gdLst>
                <a:gd name="connsiteX0" fmla="*/ 0 w 3342605"/>
                <a:gd name="connsiteY0" fmla="*/ 0 h 2005563"/>
                <a:gd name="connsiteX1" fmla="*/ 3342605 w 3342605"/>
                <a:gd name="connsiteY1" fmla="*/ 0 h 2005563"/>
                <a:gd name="connsiteX2" fmla="*/ 3342605 w 3342605"/>
                <a:gd name="connsiteY2" fmla="*/ 2005563 h 2005563"/>
                <a:gd name="connsiteX3" fmla="*/ 0 w 3342605"/>
                <a:gd name="connsiteY3" fmla="*/ 2005563 h 2005563"/>
                <a:gd name="connsiteX4" fmla="*/ 0 w 3342605"/>
                <a:gd name="connsiteY4" fmla="*/ 0 h 200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605" h="2005563">
                  <a:moveTo>
                    <a:pt x="0" y="0"/>
                  </a:moveTo>
                  <a:lnTo>
                    <a:pt x="3342605" y="0"/>
                  </a:lnTo>
                  <a:lnTo>
                    <a:pt x="3342605" y="2005563"/>
                  </a:lnTo>
                  <a:lnTo>
                    <a:pt x="0" y="2005563"/>
                  </a:lnTo>
                  <a:lnTo>
                    <a:pt x="0" y="0"/>
                  </a:lnTo>
                  <a:close/>
                </a:path>
              </a:pathLst>
            </a:custGeom>
            <a:ln w="571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000" b="1" i="1" kern="1200" dirty="0"/>
                <a:t>Головна ідея автора: </a:t>
              </a:r>
              <a:r>
                <a:rPr lang="uk-UA" sz="2000" kern="1200" dirty="0"/>
                <a:t>розум і знання можуть допомогти людині пізнати свої гріхи, а любов дає можливість пізнати вищу істину.</a:t>
              </a:r>
              <a:endParaRPr lang="ru-RU" sz="2000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6594475" y="2833141"/>
              <a:ext cx="5442627" cy="1603948"/>
            </a:xfrm>
            <a:custGeom>
              <a:avLst/>
              <a:gdLst>
                <a:gd name="connsiteX0" fmla="*/ 0 w 3342605"/>
                <a:gd name="connsiteY0" fmla="*/ 0 h 2005563"/>
                <a:gd name="connsiteX1" fmla="*/ 3342605 w 3342605"/>
                <a:gd name="connsiteY1" fmla="*/ 0 h 2005563"/>
                <a:gd name="connsiteX2" fmla="*/ 3342605 w 3342605"/>
                <a:gd name="connsiteY2" fmla="*/ 2005563 h 2005563"/>
                <a:gd name="connsiteX3" fmla="*/ 0 w 3342605"/>
                <a:gd name="connsiteY3" fmla="*/ 2005563 h 2005563"/>
                <a:gd name="connsiteX4" fmla="*/ 0 w 3342605"/>
                <a:gd name="connsiteY4" fmla="*/ 0 h 200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605" h="2005563">
                  <a:moveTo>
                    <a:pt x="0" y="0"/>
                  </a:moveTo>
                  <a:lnTo>
                    <a:pt x="3342605" y="0"/>
                  </a:lnTo>
                  <a:lnTo>
                    <a:pt x="3342605" y="2005563"/>
                  </a:lnTo>
                  <a:lnTo>
                    <a:pt x="0" y="2005563"/>
                  </a:lnTo>
                  <a:lnTo>
                    <a:pt x="0" y="0"/>
                  </a:lnTo>
                  <a:close/>
                </a:path>
              </a:pathLst>
            </a:custGeom>
            <a:ln w="571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0" i="0" kern="1200" dirty="0"/>
                <a:t>В </a:t>
              </a:r>
              <a:r>
                <a:rPr lang="ru-RU" sz="2000" b="0" i="0" kern="1200" dirty="0" err="1"/>
                <a:t>цьому</a:t>
              </a:r>
              <a:r>
                <a:rPr lang="ru-RU" sz="2000" b="0" i="0" kern="1200" dirty="0"/>
                <a:t> </a:t>
              </a:r>
              <a:r>
                <a:rPr lang="ru-RU" sz="2000" b="0" i="0" kern="1200" dirty="0" err="1"/>
                <a:t>творі</a:t>
              </a:r>
              <a:r>
                <a:rPr lang="ru-RU" sz="2000" b="0" i="0" kern="1200" dirty="0"/>
                <a:t> Данте </a:t>
              </a:r>
              <a:r>
                <a:rPr lang="ru-RU" sz="2000" b="0" i="0" kern="1200" dirty="0" err="1"/>
                <a:t>змалював</a:t>
              </a:r>
              <a:r>
                <a:rPr lang="ru-RU" sz="2000" b="0" i="0" kern="1200" dirty="0"/>
                <a:t> </a:t>
              </a:r>
              <a:r>
                <a:rPr lang="ru-RU" sz="2000" b="0" i="0" kern="1200" dirty="0" err="1"/>
                <a:t>суспільство</a:t>
              </a:r>
              <a:r>
                <a:rPr lang="ru-RU" sz="2000" b="0" i="0" kern="1200" dirty="0"/>
                <a:t> того часу з </a:t>
              </a:r>
              <a:r>
                <a:rPr lang="ru-RU" sz="2000" b="0" i="0" kern="1200" dirty="0" err="1"/>
                <a:t>усіма</a:t>
              </a:r>
              <a:r>
                <a:rPr lang="ru-RU" sz="2000" b="0" i="0" kern="1200" dirty="0"/>
                <a:t> його </a:t>
              </a:r>
              <a:r>
                <a:rPr lang="ru-RU" sz="2000" b="0" i="0" kern="1200" dirty="0" err="1"/>
                <a:t>вадами</a:t>
              </a:r>
              <a:r>
                <a:rPr lang="ru-RU" sz="2000" b="0" i="0" kern="1200" dirty="0"/>
                <a:t> та людськими </a:t>
              </a:r>
              <a:r>
                <a:rPr lang="ru-RU" sz="2000" b="0" i="0" kern="1200" dirty="0" err="1"/>
                <a:t>гріхами</a:t>
              </a:r>
              <a:r>
                <a:rPr lang="ru-RU" sz="2000" b="0" i="0" kern="1200" dirty="0"/>
                <a:t>, показав </a:t>
              </a:r>
              <a:r>
                <a:rPr lang="ru-RU" sz="2000" b="0" i="0" kern="1200" dirty="0" err="1"/>
                <a:t>своє</a:t>
              </a:r>
              <a:r>
                <a:rPr lang="ru-RU" sz="2000" b="0" i="0" kern="1200" dirty="0"/>
                <a:t> </a:t>
              </a:r>
              <a:r>
                <a:rPr lang="ru-RU" sz="2000" b="0" i="0" kern="1200" dirty="0" err="1"/>
                <a:t>уявне</a:t>
              </a:r>
              <a:r>
                <a:rPr lang="ru-RU" sz="2000" b="0" i="0" kern="1200" dirty="0"/>
                <a:t> </a:t>
              </a:r>
              <a:r>
                <a:rPr lang="ru-RU" sz="2000" b="0" i="0" kern="1200" dirty="0" err="1"/>
                <a:t>блукання</a:t>
              </a:r>
              <a:r>
                <a:rPr lang="ru-RU" sz="2000" b="0" i="0" kern="1200" dirty="0"/>
                <a:t> в </a:t>
              </a:r>
              <a:r>
                <a:rPr lang="ru-RU" sz="2000" b="0" i="0" kern="1200" dirty="0" err="1"/>
                <a:t>потойбічному</a:t>
              </a:r>
              <a:r>
                <a:rPr lang="ru-RU" sz="2000" b="0" i="0" kern="1200" dirty="0"/>
                <a:t> </a:t>
              </a:r>
              <a:r>
                <a:rPr lang="ru-RU" sz="2000" b="0" i="0" kern="1200" dirty="0" err="1"/>
                <a:t>світі</a:t>
              </a:r>
              <a:r>
                <a:rPr lang="ru-RU" sz="2000" b="0" i="0" kern="1200" dirty="0"/>
                <a:t>.</a:t>
              </a:r>
              <a:endParaRPr lang="ru-RU" sz="2000" kern="1200" dirty="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6594475" y="4616971"/>
              <a:ext cx="5442627" cy="2063563"/>
            </a:xfrm>
            <a:custGeom>
              <a:avLst/>
              <a:gdLst>
                <a:gd name="connsiteX0" fmla="*/ 0 w 3342605"/>
                <a:gd name="connsiteY0" fmla="*/ 0 h 2005563"/>
                <a:gd name="connsiteX1" fmla="*/ 3342605 w 3342605"/>
                <a:gd name="connsiteY1" fmla="*/ 0 h 2005563"/>
                <a:gd name="connsiteX2" fmla="*/ 3342605 w 3342605"/>
                <a:gd name="connsiteY2" fmla="*/ 2005563 h 2005563"/>
                <a:gd name="connsiteX3" fmla="*/ 0 w 3342605"/>
                <a:gd name="connsiteY3" fmla="*/ 2005563 h 2005563"/>
                <a:gd name="connsiteX4" fmla="*/ 0 w 3342605"/>
                <a:gd name="connsiteY4" fmla="*/ 0 h 200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42605" h="2005563">
                  <a:moveTo>
                    <a:pt x="0" y="0"/>
                  </a:moveTo>
                  <a:lnTo>
                    <a:pt x="3342605" y="0"/>
                  </a:lnTo>
                  <a:lnTo>
                    <a:pt x="3342605" y="2005563"/>
                  </a:lnTo>
                  <a:lnTo>
                    <a:pt x="0" y="2005563"/>
                  </a:lnTo>
                  <a:lnTo>
                    <a:pt x="0" y="0"/>
                  </a:lnTo>
                  <a:close/>
                </a:path>
              </a:pathLst>
            </a:custGeom>
            <a:ln w="5715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0" i="0" kern="1200" dirty="0"/>
                <a:t>У </a:t>
              </a:r>
              <a:r>
                <a:rPr lang="ru-RU" sz="2000" b="0" i="0" kern="1200" dirty="0" err="1"/>
                <a:t>трьох</a:t>
              </a:r>
              <a:r>
                <a:rPr lang="ru-RU" sz="2000" b="0" i="0" kern="1200" dirty="0"/>
                <a:t> </a:t>
              </a:r>
              <a:r>
                <a:rPr lang="ru-RU" sz="2000" b="0" i="0" kern="1200" dirty="0" err="1"/>
                <a:t>частинах</a:t>
              </a:r>
              <a:r>
                <a:rPr lang="ru-RU" sz="2000" b="0" i="0" kern="1200" dirty="0"/>
                <a:t> («Пекло», «Чистилище», «Рай») Данте описує свою </a:t>
              </a:r>
              <a:r>
                <a:rPr lang="ru-RU" sz="2000" b="0" i="0" kern="1200" dirty="0" err="1"/>
                <a:t>мандрівку</a:t>
              </a:r>
              <a:r>
                <a:rPr lang="ru-RU" sz="2000" b="0" i="0" kern="1200" dirty="0"/>
                <a:t> до Бога, </a:t>
              </a:r>
              <a:r>
                <a:rPr lang="ru-RU" sz="2000" b="0" i="0" kern="1200" dirty="0" err="1"/>
                <a:t>йдучи</a:t>
              </a:r>
              <a:r>
                <a:rPr lang="ru-RU" sz="2000" b="0" i="0" kern="1200" dirty="0"/>
                <a:t> </a:t>
              </a:r>
              <a:r>
                <a:rPr lang="ru-RU" sz="2000" b="0" i="0" kern="1200" dirty="0" err="1"/>
                <a:t>спочатку</a:t>
              </a:r>
              <a:r>
                <a:rPr lang="ru-RU" sz="2000" b="0" i="0" kern="1200" dirty="0"/>
                <a:t> за </a:t>
              </a:r>
              <a:r>
                <a:rPr lang="ru-RU" sz="2000" b="0" i="0" kern="1200" dirty="0" err="1"/>
                <a:t>Вергілієм</a:t>
              </a:r>
              <a:r>
                <a:rPr lang="ru-RU" sz="2000" b="0" i="0" kern="1200" dirty="0"/>
                <a:t> до </a:t>
              </a:r>
              <a:r>
                <a:rPr lang="ru-RU" sz="2000" b="0" i="0" kern="1200" dirty="0" err="1"/>
                <a:t>місця</a:t>
              </a:r>
              <a:r>
                <a:rPr lang="ru-RU" sz="2000" b="0" i="0" kern="1200" dirty="0"/>
                <a:t>, від </a:t>
              </a:r>
              <a:r>
                <a:rPr lang="ru-RU" sz="2000" b="0" i="0" kern="1200" dirty="0" err="1"/>
                <a:t>якого</a:t>
              </a:r>
              <a:r>
                <a:rPr lang="ru-RU" sz="2000" b="0" i="0" kern="1200" dirty="0"/>
                <a:t> його </a:t>
              </a:r>
              <a:r>
                <a:rPr lang="ru-RU" sz="2000" b="0" i="0" kern="1200" dirty="0" err="1"/>
                <a:t>супроводжує</a:t>
              </a:r>
              <a:r>
                <a:rPr lang="ru-RU" sz="2000" b="0" i="0" kern="1200" dirty="0"/>
                <a:t> </a:t>
              </a:r>
              <a:r>
                <a:rPr lang="ru-RU" sz="2000" b="0" i="0" kern="1200" dirty="0" err="1"/>
                <a:t>Беатріче</a:t>
              </a:r>
              <a:r>
                <a:rPr lang="ru-RU" sz="2000" b="0" i="0" kern="1200" dirty="0"/>
                <a:t>, що </a:t>
              </a:r>
              <a:r>
                <a:rPr lang="ru-RU" sz="2000" b="0" i="0" kern="1200" dirty="0" err="1"/>
                <a:t>уособлює</a:t>
              </a:r>
              <a:r>
                <a:rPr lang="ru-RU" sz="2000" b="0" i="0" kern="1200" dirty="0"/>
                <a:t> </a:t>
              </a:r>
              <a:r>
                <a:rPr lang="ru-RU" sz="2000" b="0" i="0" kern="1200" dirty="0" err="1"/>
                <a:t>милість</a:t>
              </a:r>
              <a:r>
                <a:rPr lang="ru-RU" sz="2000" b="0" i="0" kern="1200" dirty="0"/>
                <a:t> </a:t>
              </a:r>
              <a:r>
                <a:rPr lang="ru-RU" sz="2000" b="0" i="0" kern="1200" dirty="0" err="1"/>
                <a:t>Божу</a:t>
              </a:r>
              <a:r>
                <a:rPr lang="ru-RU" sz="2000" b="0" i="0" kern="1200" dirty="0"/>
                <a:t>.</a:t>
              </a:r>
              <a:endParaRPr lang="ru-RU" sz="2000" kern="1200" dirty="0"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08" y="4320563"/>
            <a:ext cx="2478161" cy="173471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946754" y="3465513"/>
            <a:ext cx="1470110" cy="7685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uk-UA" sz="1600" i="1" dirty="0"/>
              <a:t>Картина </a:t>
            </a:r>
            <a:r>
              <a:rPr lang="uk-UA" sz="1600" i="1" dirty="0" err="1"/>
              <a:t>Доменіко</a:t>
            </a:r>
            <a:r>
              <a:rPr lang="uk-UA" sz="1600" i="1" dirty="0"/>
              <a:t> ді </a:t>
            </a:r>
            <a:r>
              <a:rPr lang="uk-UA" sz="1600" i="1" dirty="0" err="1"/>
              <a:t>Мікеліно</a:t>
            </a:r>
            <a:endParaRPr lang="en-US" sz="1600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4507" y="6141821"/>
            <a:ext cx="247816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err="1"/>
              <a:t>Мапа</a:t>
            </a:r>
            <a:r>
              <a:rPr lang="ru-RU" sz="1600" dirty="0"/>
              <a:t> Пекла. </a:t>
            </a:r>
            <a:r>
              <a:rPr lang="ru-RU" sz="1600" dirty="0" err="1"/>
              <a:t>Ілюстрація</a:t>
            </a:r>
            <a:r>
              <a:rPr lang="ru-RU" sz="1600" dirty="0"/>
              <a:t> </a:t>
            </a:r>
            <a:r>
              <a:rPr lang="ru-RU" sz="1600" dirty="0" err="1"/>
              <a:t>Боттічеллі</a:t>
            </a:r>
            <a:endParaRPr lang="ru-RU" sz="16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0279" y="4312200"/>
            <a:ext cx="3720177" cy="24756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67856" y="6414213"/>
            <a:ext cx="201689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1600" dirty="0"/>
              <a:t>«Данте і </a:t>
            </a:r>
            <a:r>
              <a:rPr lang="uk-UA" sz="1600" dirty="0" err="1"/>
              <a:t>Беатріче</a:t>
            </a:r>
            <a:r>
              <a:rPr lang="uk-UA" sz="1600" dirty="0"/>
              <a:t>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82215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A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6036" y="2902387"/>
            <a:ext cx="3301701" cy="38414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9137" y="747575"/>
            <a:ext cx="3440702" cy="4321936"/>
          </a:xfrm>
          <a:prstGeom prst="ellipse">
            <a:avLst/>
          </a:prstGeom>
        </p:spPr>
      </p:pic>
      <p:sp>
        <p:nvSpPr>
          <p:cNvPr id="7" name="Полилиния 6"/>
          <p:cNvSpPr/>
          <p:nvPr/>
        </p:nvSpPr>
        <p:spPr>
          <a:xfrm>
            <a:off x="104104" y="126664"/>
            <a:ext cx="3286125" cy="1624565"/>
          </a:xfrm>
          <a:custGeom>
            <a:avLst/>
            <a:gdLst>
              <a:gd name="connsiteX0" fmla="*/ 0 w 3286125"/>
              <a:gd name="connsiteY0" fmla="*/ 0 h 1971675"/>
              <a:gd name="connsiteX1" fmla="*/ 3286125 w 3286125"/>
              <a:gd name="connsiteY1" fmla="*/ 0 h 1971675"/>
              <a:gd name="connsiteX2" fmla="*/ 3286125 w 3286125"/>
              <a:gd name="connsiteY2" fmla="*/ 1971675 h 1971675"/>
              <a:gd name="connsiteX3" fmla="*/ 0 w 3286125"/>
              <a:gd name="connsiteY3" fmla="*/ 1971675 h 1971675"/>
              <a:gd name="connsiteX4" fmla="*/ 0 w 3286125"/>
              <a:gd name="connsiteY4" fmla="*/ 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125" h="1971675">
                <a:moveTo>
                  <a:pt x="0" y="0"/>
                </a:moveTo>
                <a:lnTo>
                  <a:pt x="3286125" y="0"/>
                </a:lnTo>
                <a:lnTo>
                  <a:pt x="3286125" y="1971675"/>
                </a:lnTo>
                <a:lnTo>
                  <a:pt x="0" y="1971675"/>
                </a:lnTo>
                <a:lnTo>
                  <a:pt x="0" y="0"/>
                </a:lnTo>
                <a:close/>
              </a:path>
            </a:pathLst>
          </a:cu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400" kern="1200" dirty="0"/>
              <a:t>Італійський поет, учений, філософ та історик.</a:t>
            </a:r>
            <a:endParaRPr lang="ru-RU" sz="2400" kern="1200" dirty="0"/>
          </a:p>
        </p:txBody>
      </p:sp>
      <p:sp>
        <p:nvSpPr>
          <p:cNvPr id="8" name="Полилиния 7"/>
          <p:cNvSpPr/>
          <p:nvPr/>
        </p:nvSpPr>
        <p:spPr>
          <a:xfrm>
            <a:off x="104104" y="1906073"/>
            <a:ext cx="3286125" cy="3065172"/>
          </a:xfrm>
          <a:custGeom>
            <a:avLst/>
            <a:gdLst>
              <a:gd name="connsiteX0" fmla="*/ 0 w 3286125"/>
              <a:gd name="connsiteY0" fmla="*/ 0 h 1971675"/>
              <a:gd name="connsiteX1" fmla="*/ 3286125 w 3286125"/>
              <a:gd name="connsiteY1" fmla="*/ 0 h 1971675"/>
              <a:gd name="connsiteX2" fmla="*/ 3286125 w 3286125"/>
              <a:gd name="connsiteY2" fmla="*/ 1971675 h 1971675"/>
              <a:gd name="connsiteX3" fmla="*/ 0 w 3286125"/>
              <a:gd name="connsiteY3" fmla="*/ 1971675 h 1971675"/>
              <a:gd name="connsiteX4" fmla="*/ 0 w 3286125"/>
              <a:gd name="connsiteY4" fmla="*/ 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125" h="1971675">
                <a:moveTo>
                  <a:pt x="0" y="0"/>
                </a:moveTo>
                <a:lnTo>
                  <a:pt x="3286125" y="0"/>
                </a:lnTo>
                <a:lnTo>
                  <a:pt x="3286125" y="1971675"/>
                </a:lnTo>
                <a:lnTo>
                  <a:pt x="0" y="1971675"/>
                </a:lnTo>
                <a:lnTo>
                  <a:pt x="0" y="0"/>
                </a:lnTo>
                <a:close/>
              </a:path>
            </a:pathLst>
          </a:cu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400" b="1" kern="1200" dirty="0"/>
              <a:t>Вважається першим гуманістом</a:t>
            </a:r>
            <a:r>
              <a:rPr lang="uk-UA" sz="2400" kern="1200" dirty="0"/>
              <a:t>, оскільки він наважився протиставити богослов</a:t>
            </a:r>
            <a:r>
              <a:rPr lang="uk-UA" sz="2400" kern="1200" dirty="0">
                <a:latin typeface="Calibri"/>
              </a:rPr>
              <a:t>´</a:t>
            </a:r>
            <a:r>
              <a:rPr lang="uk-UA" sz="2400" kern="1200" dirty="0"/>
              <a:t>я  знанням про людину.</a:t>
            </a:r>
            <a:endParaRPr lang="ru-RU" sz="2400" kern="1200" dirty="0"/>
          </a:p>
        </p:txBody>
      </p:sp>
      <p:sp>
        <p:nvSpPr>
          <p:cNvPr id="9" name="Полилиния 8"/>
          <p:cNvSpPr/>
          <p:nvPr/>
        </p:nvSpPr>
        <p:spPr>
          <a:xfrm>
            <a:off x="104103" y="5069511"/>
            <a:ext cx="3286125" cy="1728164"/>
          </a:xfrm>
          <a:custGeom>
            <a:avLst/>
            <a:gdLst>
              <a:gd name="connsiteX0" fmla="*/ 0 w 3286125"/>
              <a:gd name="connsiteY0" fmla="*/ 0 h 1971675"/>
              <a:gd name="connsiteX1" fmla="*/ 3286125 w 3286125"/>
              <a:gd name="connsiteY1" fmla="*/ 0 h 1971675"/>
              <a:gd name="connsiteX2" fmla="*/ 3286125 w 3286125"/>
              <a:gd name="connsiteY2" fmla="*/ 1971675 h 1971675"/>
              <a:gd name="connsiteX3" fmla="*/ 0 w 3286125"/>
              <a:gd name="connsiteY3" fmla="*/ 1971675 h 1971675"/>
              <a:gd name="connsiteX4" fmla="*/ 0 w 3286125"/>
              <a:gd name="connsiteY4" fmla="*/ 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125" h="1971675">
                <a:moveTo>
                  <a:pt x="0" y="0"/>
                </a:moveTo>
                <a:lnTo>
                  <a:pt x="3286125" y="0"/>
                </a:lnTo>
                <a:lnTo>
                  <a:pt x="3286125" y="1971675"/>
                </a:lnTo>
                <a:lnTo>
                  <a:pt x="0" y="1971675"/>
                </a:lnTo>
                <a:lnTo>
                  <a:pt x="0" y="0"/>
                </a:lnTo>
                <a:close/>
              </a:path>
            </a:pathLst>
          </a:cu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400" kern="1200" dirty="0"/>
              <a:t>Поєднав теми античності та Середньовіччя.</a:t>
            </a:r>
            <a:endParaRPr lang="ru-RU" sz="2400" kern="1200" dirty="0"/>
          </a:p>
        </p:txBody>
      </p:sp>
      <p:sp>
        <p:nvSpPr>
          <p:cNvPr id="10" name="Полилиния 9"/>
          <p:cNvSpPr/>
          <p:nvPr/>
        </p:nvSpPr>
        <p:spPr>
          <a:xfrm>
            <a:off x="8806036" y="126664"/>
            <a:ext cx="3301701" cy="2642294"/>
          </a:xfrm>
          <a:custGeom>
            <a:avLst/>
            <a:gdLst>
              <a:gd name="connsiteX0" fmla="*/ 0 w 3286125"/>
              <a:gd name="connsiteY0" fmla="*/ 0 h 1971675"/>
              <a:gd name="connsiteX1" fmla="*/ 3286125 w 3286125"/>
              <a:gd name="connsiteY1" fmla="*/ 0 h 1971675"/>
              <a:gd name="connsiteX2" fmla="*/ 3286125 w 3286125"/>
              <a:gd name="connsiteY2" fmla="*/ 1971675 h 1971675"/>
              <a:gd name="connsiteX3" fmla="*/ 0 w 3286125"/>
              <a:gd name="connsiteY3" fmla="*/ 1971675 h 1971675"/>
              <a:gd name="connsiteX4" fmla="*/ 0 w 3286125"/>
              <a:gd name="connsiteY4" fmla="*/ 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125" h="1971675">
                <a:moveTo>
                  <a:pt x="0" y="0"/>
                </a:moveTo>
                <a:lnTo>
                  <a:pt x="3286125" y="0"/>
                </a:lnTo>
                <a:lnTo>
                  <a:pt x="3286125" y="1971675"/>
                </a:lnTo>
                <a:lnTo>
                  <a:pt x="0" y="1971675"/>
                </a:lnTo>
                <a:lnTo>
                  <a:pt x="0" y="0"/>
                </a:lnTo>
                <a:close/>
              </a:path>
            </a:pathLst>
          </a:cu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400" b="1" i="1" kern="1200" dirty="0"/>
              <a:t>Петрарка</a:t>
            </a:r>
            <a:r>
              <a:rPr lang="uk-UA" sz="2400" kern="1200" dirty="0"/>
              <a:t> уславився збіркою ліричних віршів-сонетів </a:t>
            </a:r>
            <a:r>
              <a:rPr lang="uk-UA" sz="2400" b="1" i="1" kern="1200" dirty="0"/>
              <a:t>“Книга пісень”, </a:t>
            </a:r>
            <a:r>
              <a:rPr lang="uk-UA" sz="2400" kern="1200" dirty="0"/>
              <a:t>звернених до своєї коханої Лаури.</a:t>
            </a:r>
            <a:endParaRPr lang="ru-RU" sz="2400" kern="1200" dirty="0"/>
          </a:p>
        </p:txBody>
      </p:sp>
      <p:sp>
        <p:nvSpPr>
          <p:cNvPr id="11" name="Полилиния 10"/>
          <p:cNvSpPr/>
          <p:nvPr/>
        </p:nvSpPr>
        <p:spPr>
          <a:xfrm>
            <a:off x="3773496" y="5416355"/>
            <a:ext cx="4649272" cy="1089964"/>
          </a:xfrm>
          <a:custGeom>
            <a:avLst/>
            <a:gdLst>
              <a:gd name="connsiteX0" fmla="*/ 0 w 3286125"/>
              <a:gd name="connsiteY0" fmla="*/ 0 h 1971675"/>
              <a:gd name="connsiteX1" fmla="*/ 3286125 w 3286125"/>
              <a:gd name="connsiteY1" fmla="*/ 0 h 1971675"/>
              <a:gd name="connsiteX2" fmla="*/ 3286125 w 3286125"/>
              <a:gd name="connsiteY2" fmla="*/ 1971675 h 1971675"/>
              <a:gd name="connsiteX3" fmla="*/ 0 w 3286125"/>
              <a:gd name="connsiteY3" fmla="*/ 1971675 h 1971675"/>
              <a:gd name="connsiteX4" fmla="*/ 0 w 3286125"/>
              <a:gd name="connsiteY4" fmla="*/ 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125" h="1971675">
                <a:moveTo>
                  <a:pt x="0" y="0"/>
                </a:moveTo>
                <a:lnTo>
                  <a:pt x="3286125" y="0"/>
                </a:lnTo>
                <a:lnTo>
                  <a:pt x="3286125" y="1971675"/>
                </a:lnTo>
                <a:lnTo>
                  <a:pt x="0" y="197167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3200" b="1" kern="1200" dirty="0">
                <a:solidFill>
                  <a:schemeClr val="tx1"/>
                </a:solidFill>
              </a:rPr>
              <a:t>Франческо Петрарка               </a:t>
            </a:r>
            <a:r>
              <a:rPr lang="uk-UA" sz="3200" kern="1200" dirty="0">
                <a:solidFill>
                  <a:schemeClr val="tx1"/>
                </a:solidFill>
              </a:rPr>
              <a:t>(1304 - 1374)</a:t>
            </a:r>
            <a:endParaRPr lang="ru-RU" sz="3200" kern="1200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2231" y="472070"/>
            <a:ext cx="6474513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763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1169</Words>
  <Application>Microsoft Office PowerPoint</Application>
  <PresentationFormat>Широкий екран</PresentationFormat>
  <Paragraphs>101</Paragraphs>
  <Slides>19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Century Gothic</vt:lpstr>
      <vt:lpstr>Тема Office</vt:lpstr>
      <vt:lpstr>                                                                          Раннє Відродження і гуманізм. </vt:lpstr>
      <vt:lpstr>План уроку:</vt:lpstr>
      <vt:lpstr>Презентація PowerPoint</vt:lpstr>
      <vt:lpstr>Періодизація епохи Відродження:</vt:lpstr>
      <vt:lpstr>Гуманізм – напрямок суспільної думки, спрямований на захист гідності та свободи людини.</vt:lpstr>
      <vt:lpstr>Презентація PowerPoint</vt:lpstr>
      <vt:lpstr>Презентація PowerPoint</vt:lpstr>
      <vt:lpstr>«Божественна комедія»</vt:lpstr>
      <vt:lpstr>Презентація PowerPoint</vt:lpstr>
      <vt:lpstr>Презентація PowerPoint</vt:lpstr>
      <vt:lpstr>Презентація PowerPoint</vt:lpstr>
      <vt:lpstr>Сандро Ботічеллі                  (1445 - 1510) – справжнє ім´я Александроді Маріаноді Ванні Філіпепі. </vt:lpstr>
      <vt:lpstr>Філіппо Брунеллескі (1377 - 1446)</vt:lpstr>
      <vt:lpstr>Презентація PowerPoint</vt:lpstr>
      <vt:lpstr>Презентація PowerPoint</vt:lpstr>
      <vt:lpstr>Донателло   (1386 - 1466) – справжнє ім´я Донато ді Нікколо ді Бетто Барді</vt:lpstr>
      <vt:lpstr>Презентація PowerPoint</vt:lpstr>
      <vt:lpstr>Презентація PowerPoint</vt:lpstr>
      <vt:lpstr>Домашнє завдання: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Раннє Відродження і гуманізм.</dc:title>
  <dc:creator>Laptop 4</dc:creator>
  <cp:lastModifiedBy>Люба</cp:lastModifiedBy>
  <cp:revision>56</cp:revision>
  <dcterms:created xsi:type="dcterms:W3CDTF">2024-03-19T18:09:45Z</dcterms:created>
  <dcterms:modified xsi:type="dcterms:W3CDTF">2025-05-08T04:07:56Z</dcterms:modified>
</cp:coreProperties>
</file>